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6"/>
  </p:notesMasterIdLst>
  <p:sldIdLst>
    <p:sldId id="876" r:id="rId2"/>
    <p:sldId id="759" r:id="rId3"/>
    <p:sldId id="1054" r:id="rId4"/>
    <p:sldId id="1151" r:id="rId5"/>
    <p:sldId id="1186" r:id="rId6"/>
    <p:sldId id="1056" r:id="rId7"/>
    <p:sldId id="1152" r:id="rId8"/>
    <p:sldId id="712" r:id="rId9"/>
    <p:sldId id="556" r:id="rId10"/>
    <p:sldId id="1153" r:id="rId11"/>
    <p:sldId id="1154" r:id="rId12"/>
    <p:sldId id="1063" r:id="rId13"/>
    <p:sldId id="1119" r:id="rId14"/>
    <p:sldId id="440" r:id="rId15"/>
    <p:sldId id="441" r:id="rId16"/>
    <p:sldId id="1155" r:id="rId17"/>
    <p:sldId id="1156" r:id="rId18"/>
    <p:sldId id="1157" r:id="rId19"/>
    <p:sldId id="1158" r:id="rId20"/>
    <p:sldId id="1159" r:id="rId21"/>
    <p:sldId id="1160" r:id="rId22"/>
    <p:sldId id="957" r:id="rId23"/>
    <p:sldId id="1161" r:id="rId24"/>
    <p:sldId id="1162" r:id="rId25"/>
    <p:sldId id="1163" r:id="rId26"/>
    <p:sldId id="1105" r:id="rId27"/>
    <p:sldId id="1164" r:id="rId28"/>
    <p:sldId id="1165" r:id="rId29"/>
    <p:sldId id="1166" r:id="rId30"/>
    <p:sldId id="1167" r:id="rId31"/>
    <p:sldId id="1168" r:id="rId32"/>
    <p:sldId id="1169" r:id="rId33"/>
    <p:sldId id="1170" r:id="rId34"/>
    <p:sldId id="1106" r:id="rId35"/>
    <p:sldId id="1171" r:id="rId36"/>
    <p:sldId id="1172" r:id="rId37"/>
    <p:sldId id="1107" r:id="rId38"/>
    <p:sldId id="1175" r:id="rId39"/>
    <p:sldId id="1176" r:id="rId40"/>
    <p:sldId id="1177" r:id="rId41"/>
    <p:sldId id="1104" r:id="rId42"/>
    <p:sldId id="1178" r:id="rId43"/>
    <p:sldId id="1179" r:id="rId44"/>
    <p:sldId id="1180" r:id="rId45"/>
  </p:sldIdLst>
  <p:sldSz cx="9144000" cy="5143500" type="screen16x9"/>
  <p:notesSz cx="6858000" cy="9144000"/>
  <p:custDataLst>
    <p:tags r:id="rId4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E9EB"/>
    <a:srgbClr val="592A8A"/>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8" autoAdjust="0"/>
    <p:restoredTop sz="84371" autoAdjust="0"/>
  </p:normalViewPr>
  <p:slideViewPr>
    <p:cSldViewPr snapToGrid="0" showGuides="1">
      <p:cViewPr varScale="1">
        <p:scale>
          <a:sx n="82" d="100"/>
          <a:sy n="82" d="100"/>
        </p:scale>
        <p:origin x="952" y="4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5/4/2026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03498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586646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844081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92300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28393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28840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85094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92039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66176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287567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90234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84228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887952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999590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025776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581001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218367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59283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4133075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722701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487480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095260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705923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12.7 IPv4 Multicast Addresses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763860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4122185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116039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390937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12.8 Subnet an IPv6 Network</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89226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7156587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324368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188613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654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407752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424275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xfrm>
            <a:off x="2286000" y="514350"/>
            <a:ext cx="4572000" cy="2571750"/>
          </a:xfrm>
          <a:ln/>
        </p:spPr>
      </p:sp>
      <p:sp>
        <p:nvSpPr>
          <p:cNvPr id="54275" name="Notes Placeholder 2"/>
          <p:cNvSpPr>
            <a:spLocks noGrp="1"/>
          </p:cNvSpPr>
          <p:nvPr>
            <p:ph type="body" idx="1"/>
          </p:nvPr>
        </p:nvSpPr>
        <p:spPr>
          <a:noFill/>
          <a:ln/>
        </p:spPr>
        <p:txBody>
          <a:bodyPr/>
          <a:lstStyle/>
          <a:p>
            <a:pPr>
              <a:buFontTx/>
              <a:buNone/>
            </a:pPr>
            <a:endParaRPr lang="en-US" i="1">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3A288A47-2122-1342-8AB9-3A0B6828690C}" type="slidenum">
              <a:rPr lang="en-US" smtClean="0">
                <a:latin typeface="Arial" pitchFamily="1" charset="0"/>
                <a:ea typeface="ＭＳ Ｐゴシック" pitchFamily="1" charset="-128"/>
                <a:cs typeface="ＭＳ Ｐゴシック" pitchFamily="1" charset="-128"/>
              </a:rPr>
              <a:pPr/>
              <a:t>8</a:t>
            </a:fld>
            <a:endParaRPr lang="en-US">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215643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xfrm>
            <a:off x="2286000" y="514350"/>
            <a:ext cx="4572000" cy="2571750"/>
          </a:xfrm>
          <a:ln/>
        </p:spPr>
      </p:sp>
      <p:sp>
        <p:nvSpPr>
          <p:cNvPr id="54275" name="Notes Placeholder 2"/>
          <p:cNvSpPr>
            <a:spLocks noGrp="1"/>
          </p:cNvSpPr>
          <p:nvPr>
            <p:ph type="body" idx="1"/>
          </p:nvPr>
        </p:nvSpPr>
        <p:spPr>
          <a:noFill/>
          <a:ln/>
        </p:spPr>
        <p:txBody>
          <a:bodyPr/>
          <a:lstStyle/>
          <a:p>
            <a:pPr>
              <a:buFontTx/>
              <a:buNone/>
            </a:pPr>
            <a:endParaRPr lang="en-US" i="1">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3A288A47-2122-1342-8AB9-3A0B6828690C}" type="slidenum">
              <a:rPr lang="en-US" smtClean="0">
                <a:latin typeface="Arial" pitchFamily="1" charset="0"/>
                <a:ea typeface="ＭＳ Ｐゴシック" pitchFamily="1" charset="-128"/>
                <a:cs typeface="ＭＳ Ｐゴシック" pitchFamily="1" charset="-128"/>
              </a:rPr>
              <a:pPr/>
              <a:t>9</a:t>
            </a:fld>
            <a:endParaRPr lang="en-US">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692899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324161"/>
            <a:ext cx="8588861" cy="628650"/>
          </a:xfrm>
        </p:spPr>
        <p:txBody>
          <a:bodyPr/>
          <a:lstStyle>
            <a:lvl1pPr algn="l" defTabSz="685891" rtl="0" eaLnBrk="1" latinLnBrk="0" hangingPunct="1">
              <a:lnSpc>
                <a:spcPct val="80000"/>
              </a:lnSpc>
              <a:spcBef>
                <a:spcPct val="0"/>
              </a:spcBef>
              <a:buNone/>
              <a:defRPr lang="en-US" sz="2700" b="0" kern="1200" spc="-75"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quarter" idx="10"/>
          </p:nvPr>
        </p:nvSpPr>
        <p:spPr>
          <a:xfrm>
            <a:off x="239713" y="1004809"/>
            <a:ext cx="8578850" cy="3724275"/>
          </a:xfrm>
        </p:spPr>
        <p:txBody>
          <a:bodyPr/>
          <a:lstStyle>
            <a:lvl1pPr>
              <a:lnSpc>
                <a:spcPct val="95000"/>
              </a:lnSpc>
              <a:spcBef>
                <a:spcPts val="1110"/>
              </a:spcBef>
              <a:defRPr sz="1700">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417081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476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 id="2147484032" r:id="rId14"/>
    <p:sldLayoutId id="2147484033" r:id="rId15"/>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Lecture 11: IPv6 Addressing</a:t>
            </a:r>
          </a:p>
        </p:txBody>
      </p:sp>
      <p:sp>
        <p:nvSpPr>
          <p:cNvPr id="7" name="Subtitle 6"/>
          <p:cNvSpPr>
            <a:spLocks noGrp="1"/>
          </p:cNvSpPr>
          <p:nvPr>
            <p:ph type="subTitle" idx="1"/>
          </p:nvPr>
        </p:nvSpPr>
        <p:spPr>
          <a:xfrm>
            <a:off x="469497" y="3809526"/>
            <a:ext cx="2368954" cy="902174"/>
          </a:xfrm>
        </p:spPr>
        <p:txBody>
          <a:bodyPr/>
          <a:lstStyle/>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Rule 1 – Omit Leading Zero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598726"/>
            <a:ext cx="7913516" cy="2895245"/>
          </a:xfrm>
        </p:spPr>
        <p:txBody>
          <a:bodyPr/>
          <a:lstStyle/>
          <a:p>
            <a:pPr marL="0" indent="0" algn="l"/>
            <a:r>
              <a:rPr lang="en-US" sz="1600" dirty="0">
                <a:solidFill>
                  <a:schemeClr val="tx1"/>
                </a:solidFill>
              </a:rPr>
              <a:t>The first rule to help reduce the notation of IPv6 addresses is to omit any leading 0s (zeros).</a:t>
            </a:r>
          </a:p>
          <a:p>
            <a:pPr marL="73085" lvl="1" indent="0">
              <a:buNone/>
            </a:pPr>
            <a:r>
              <a:rPr lang="en-US" sz="1600" b="1" dirty="0"/>
              <a:t>Examples:</a:t>
            </a:r>
          </a:p>
          <a:p>
            <a:pPr marL="285750" indent="-285750" algn="l">
              <a:buFont typeface="Arial" panose="020B0604020202020204" pitchFamily="34" charset="0"/>
              <a:buChar char="•"/>
            </a:pPr>
            <a:r>
              <a:rPr lang="en-US" sz="1600" dirty="0">
                <a:solidFill>
                  <a:schemeClr val="tx1"/>
                </a:solidFill>
              </a:rPr>
              <a:t>01ab can be represented as 1ab</a:t>
            </a:r>
          </a:p>
          <a:p>
            <a:pPr marL="285750" indent="-285750" algn="l">
              <a:buFont typeface="Arial" panose="020B0604020202020204" pitchFamily="34" charset="0"/>
              <a:buChar char="•"/>
            </a:pPr>
            <a:r>
              <a:rPr lang="en-US" sz="1600" dirty="0">
                <a:solidFill>
                  <a:schemeClr val="tx1"/>
                </a:solidFill>
              </a:rPr>
              <a:t>09f0 can be represented as 9f0</a:t>
            </a:r>
          </a:p>
          <a:p>
            <a:pPr marL="285750" indent="-285750" algn="l">
              <a:buFont typeface="Arial" panose="020B0604020202020204" pitchFamily="34" charset="0"/>
              <a:buChar char="•"/>
            </a:pPr>
            <a:r>
              <a:rPr lang="en-US" sz="1600" dirty="0">
                <a:solidFill>
                  <a:schemeClr val="tx1"/>
                </a:solidFill>
              </a:rPr>
              <a:t>0a00 can be represented as a00</a:t>
            </a:r>
          </a:p>
          <a:p>
            <a:pPr marL="285750" indent="-285750" algn="l">
              <a:buFont typeface="Arial" panose="020B0604020202020204" pitchFamily="34" charset="0"/>
              <a:buChar char="•"/>
            </a:pPr>
            <a:r>
              <a:rPr lang="en-US" sz="1600" dirty="0">
                <a:solidFill>
                  <a:schemeClr val="tx1"/>
                </a:solidFill>
              </a:rPr>
              <a:t>00ab can be represented as ab</a:t>
            </a:r>
          </a:p>
          <a:p>
            <a:pPr marL="285750" indent="-285750" algn="l">
              <a:buFont typeface="Arial" panose="020B0604020202020204" pitchFamily="34" charset="0"/>
              <a:buChar char="•"/>
            </a:pPr>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a:t>
            </a:r>
            <a:r>
              <a:rPr lang="en-US" sz="1600" b="1" dirty="0">
                <a:solidFill>
                  <a:schemeClr val="tx1"/>
                </a:solidFill>
              </a:rPr>
              <a:t> </a:t>
            </a:r>
            <a:r>
              <a:rPr lang="en-US" sz="1600" dirty="0">
                <a:solidFill>
                  <a:schemeClr val="tx1"/>
                </a:solidFill>
              </a:rPr>
              <a:t>This rule only applies to leading 0s, NOT to trailing 0s, otherwise the address would be ambiguous. </a:t>
            </a:r>
          </a:p>
          <a:p>
            <a:pPr marL="415985" lvl="1" indent="-342900">
              <a:buFont typeface="Arial" panose="020B0604020202020204" pitchFamily="34" charset="0"/>
              <a:buChar char="•"/>
            </a:pPr>
            <a:endParaRPr lang="en-US" sz="1200" dirty="0"/>
          </a:p>
          <a:p>
            <a:pPr marL="0" indent="0" algn="l"/>
            <a:endParaRPr lang="en-US" sz="1600" dirty="0">
              <a:solidFill>
                <a:schemeClr val="tx1"/>
              </a:solidFill>
            </a:endParaRPr>
          </a:p>
        </p:txBody>
      </p:sp>
      <p:graphicFrame>
        <p:nvGraphicFramePr>
          <p:cNvPr id="5" name="Content Placeholder 6">
            <a:extLst>
              <a:ext uri="{FF2B5EF4-FFF2-40B4-BE49-F238E27FC236}">
                <a16:creationId xmlns:a16="http://schemas.microsoft.com/office/drawing/2014/main" id="{8D418206-3EDF-4754-9AFB-FFEB638592BB}"/>
              </a:ext>
            </a:extLst>
          </p:cNvPr>
          <p:cNvGraphicFramePr>
            <a:graphicFrameLocks/>
          </p:cNvGraphicFramePr>
          <p:nvPr>
            <p:extLst>
              <p:ext uri="{D42A27DB-BD31-4B8C-83A1-F6EECF244321}">
                <p14:modId xmlns:p14="http://schemas.microsoft.com/office/powerpoint/2010/main" val="1700276989"/>
              </p:ext>
            </p:extLst>
          </p:nvPr>
        </p:nvGraphicFramePr>
        <p:xfrm>
          <a:off x="750745" y="3767534"/>
          <a:ext cx="6617097" cy="777240"/>
        </p:xfrm>
        <a:graphic>
          <a:graphicData uri="http://schemas.openxmlformats.org/drawingml/2006/table">
            <a:tbl>
              <a:tblPr firstRow="1" bandRow="1">
                <a:tableStyleId>{5C22544A-7EE6-4342-B048-85BDC9FD1C3A}</a:tableStyleId>
              </a:tblPr>
              <a:tblGrid>
                <a:gridCol w="1963127">
                  <a:extLst>
                    <a:ext uri="{9D8B030D-6E8A-4147-A177-3AD203B41FA5}">
                      <a16:colId xmlns:a16="http://schemas.microsoft.com/office/drawing/2014/main" val="3729139006"/>
                    </a:ext>
                  </a:extLst>
                </a:gridCol>
                <a:gridCol w="4653970">
                  <a:extLst>
                    <a:ext uri="{9D8B030D-6E8A-4147-A177-3AD203B41FA5}">
                      <a16:colId xmlns:a16="http://schemas.microsoft.com/office/drawing/2014/main" val="1988913492"/>
                    </a:ext>
                  </a:extLst>
                </a:gridCol>
              </a:tblGrid>
              <a:tr h="0">
                <a:tc>
                  <a:txBody>
                    <a:bodyPr/>
                    <a:lstStyle/>
                    <a:p>
                      <a:r>
                        <a:rPr lang="en-US" sz="1100" dirty="0"/>
                        <a:t>Type</a:t>
                      </a:r>
                    </a:p>
                  </a:txBody>
                  <a:tcPr/>
                </a:tc>
                <a:tc>
                  <a:txBody>
                    <a:bodyPr/>
                    <a:lstStyle/>
                    <a:p>
                      <a:r>
                        <a:rPr lang="en-US" sz="1100" dirty="0"/>
                        <a:t>Format</a:t>
                      </a:r>
                    </a:p>
                  </a:txBody>
                  <a:tcPr/>
                </a:tc>
                <a:extLst>
                  <a:ext uri="{0D108BD9-81ED-4DB2-BD59-A6C34878D82A}">
                    <a16:rowId xmlns:a16="http://schemas.microsoft.com/office/drawing/2014/main" val="2583676789"/>
                  </a:ext>
                </a:extLst>
              </a:tr>
              <a:tr h="0">
                <a:tc>
                  <a:txBody>
                    <a:bodyPr/>
                    <a:lstStyle/>
                    <a:p>
                      <a:r>
                        <a:rPr lang="en-US" sz="1100" dirty="0">
                          <a:solidFill>
                            <a:srgbClr val="000000"/>
                          </a:solidFill>
                        </a:rPr>
                        <a:t>Preferred</a:t>
                      </a:r>
                    </a:p>
                  </a:txBody>
                  <a:tcPr/>
                </a:tc>
                <a:tc>
                  <a:txBody>
                    <a:bodyPr/>
                    <a:lstStyle/>
                    <a:p>
                      <a:r>
                        <a:rPr lang="en-US" sz="1100" dirty="0"/>
                        <a:t>2001 : </a:t>
                      </a:r>
                      <a:r>
                        <a:rPr lang="en-US" sz="1100" b="1" dirty="0"/>
                        <a:t>0</a:t>
                      </a:r>
                      <a:r>
                        <a:rPr lang="en-US" sz="1100" dirty="0"/>
                        <a:t>db8 : </a:t>
                      </a:r>
                      <a:r>
                        <a:rPr lang="en-US" sz="1100" b="1" dirty="0"/>
                        <a:t>000</a:t>
                      </a:r>
                      <a:r>
                        <a:rPr lang="en-US" sz="1100" dirty="0"/>
                        <a:t>0 : 1111 : </a:t>
                      </a:r>
                      <a:r>
                        <a:rPr lang="en-US" sz="1100" b="1" dirty="0"/>
                        <a:t>000</a:t>
                      </a:r>
                      <a:r>
                        <a:rPr lang="en-US" sz="1100" dirty="0"/>
                        <a:t>0 : </a:t>
                      </a:r>
                      <a:r>
                        <a:rPr lang="en-US" sz="1100" b="1" dirty="0"/>
                        <a:t>000</a:t>
                      </a:r>
                      <a:r>
                        <a:rPr lang="en-US" sz="1100" dirty="0"/>
                        <a:t>0 : </a:t>
                      </a:r>
                      <a:r>
                        <a:rPr lang="en-US" sz="1100" b="1" dirty="0"/>
                        <a:t>000</a:t>
                      </a:r>
                      <a:r>
                        <a:rPr lang="en-US" sz="1100" dirty="0"/>
                        <a:t>0 : </a:t>
                      </a:r>
                      <a:r>
                        <a:rPr lang="en-US" sz="1100" b="1" dirty="0"/>
                        <a:t>0</a:t>
                      </a:r>
                      <a:r>
                        <a:rPr lang="en-US" sz="1100" dirty="0"/>
                        <a:t>200</a:t>
                      </a:r>
                      <a:endParaRPr lang="en-US" sz="1100" dirty="0">
                        <a:solidFill>
                          <a:srgbClr val="000000"/>
                        </a:solidFill>
                      </a:endParaRP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No leading zeros</a:t>
                      </a:r>
                    </a:p>
                  </a:txBody>
                  <a:tcPr/>
                </a:tc>
                <a:tc>
                  <a:txBody>
                    <a:bodyPr/>
                    <a:lstStyle/>
                    <a:p>
                      <a:r>
                        <a:rPr lang="en-US" sz="1100" dirty="0"/>
                        <a:t>2001 : db8 : 0 : 1111 : 0 : 0 : 0 : 200</a:t>
                      </a:r>
                      <a:endParaRPr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413263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Rule 2 – Double Colon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2399913"/>
          </a:xfrm>
        </p:spPr>
        <p:txBody>
          <a:bodyPr/>
          <a:lstStyle/>
          <a:p>
            <a:pPr marL="0" indent="0" algn="l"/>
            <a:r>
              <a:rPr lang="en-US" sz="1800" dirty="0">
                <a:solidFill>
                  <a:schemeClr val="tx1"/>
                </a:solidFill>
              </a:rPr>
              <a:t>A double colon (::) can replace any single, contiguous string of one or more 16-bit hextets consisting of all zeros. </a:t>
            </a:r>
          </a:p>
          <a:p>
            <a:pPr marL="0" indent="0" algn="l"/>
            <a:r>
              <a:rPr lang="en-US" sz="1600" b="1" dirty="0">
                <a:solidFill>
                  <a:schemeClr val="tx1"/>
                </a:solidFill>
              </a:rPr>
              <a:t>Example:</a:t>
            </a:r>
          </a:p>
          <a:p>
            <a:pPr marL="285750" indent="-285750" algn="l">
              <a:buFont typeface="Arial" panose="020B0604020202020204" pitchFamily="34" charset="0"/>
              <a:buChar char="•"/>
            </a:pPr>
            <a:r>
              <a:rPr lang="en-US" sz="1400" dirty="0">
                <a:solidFill>
                  <a:schemeClr val="tx1"/>
                </a:solidFill>
              </a:rPr>
              <a:t>2001:db8:cafe:1:0:0:0:1 (leading 0s omitted) could be represented as 2001:db8:cafe:1::1</a:t>
            </a:r>
          </a:p>
          <a:p>
            <a:pPr marL="0" indent="0" algn="l"/>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 </a:t>
            </a:r>
            <a:r>
              <a:rPr lang="en-US" sz="1400" dirty="0">
                <a:solidFill>
                  <a:schemeClr val="tx1"/>
                </a:solidFill>
              </a:rPr>
              <a:t>The double colon (::) can only be used once within an address, otherwise there would be more than one possible resulting address.</a:t>
            </a:r>
          </a:p>
          <a:p>
            <a:pPr marL="0" indent="0" algn="l"/>
            <a:endParaRPr lang="en-US" sz="1600" dirty="0">
              <a:solidFill>
                <a:schemeClr val="tx1"/>
              </a:solidFill>
            </a:endParaRPr>
          </a:p>
        </p:txBody>
      </p:sp>
      <p:graphicFrame>
        <p:nvGraphicFramePr>
          <p:cNvPr id="5" name="Content Placeholder 6">
            <a:extLst>
              <a:ext uri="{FF2B5EF4-FFF2-40B4-BE49-F238E27FC236}">
                <a16:creationId xmlns:a16="http://schemas.microsoft.com/office/drawing/2014/main" id="{8D418206-3EDF-4754-9AFB-FFEB638592BB}"/>
              </a:ext>
            </a:extLst>
          </p:cNvPr>
          <p:cNvGraphicFramePr>
            <a:graphicFrameLocks/>
          </p:cNvGraphicFramePr>
          <p:nvPr>
            <p:extLst>
              <p:ext uri="{D42A27DB-BD31-4B8C-83A1-F6EECF244321}">
                <p14:modId xmlns:p14="http://schemas.microsoft.com/office/powerpoint/2010/main" val="4119957027"/>
              </p:ext>
            </p:extLst>
          </p:nvPr>
        </p:nvGraphicFramePr>
        <p:xfrm>
          <a:off x="668858" y="3255332"/>
          <a:ext cx="6617097" cy="777240"/>
        </p:xfrm>
        <a:graphic>
          <a:graphicData uri="http://schemas.openxmlformats.org/drawingml/2006/table">
            <a:tbl>
              <a:tblPr firstRow="1" bandRow="1">
                <a:tableStyleId>{5C22544A-7EE6-4342-B048-85BDC9FD1C3A}</a:tableStyleId>
              </a:tblPr>
              <a:tblGrid>
                <a:gridCol w="1963127">
                  <a:extLst>
                    <a:ext uri="{9D8B030D-6E8A-4147-A177-3AD203B41FA5}">
                      <a16:colId xmlns:a16="http://schemas.microsoft.com/office/drawing/2014/main" val="3729139006"/>
                    </a:ext>
                  </a:extLst>
                </a:gridCol>
                <a:gridCol w="4653970">
                  <a:extLst>
                    <a:ext uri="{9D8B030D-6E8A-4147-A177-3AD203B41FA5}">
                      <a16:colId xmlns:a16="http://schemas.microsoft.com/office/drawing/2014/main" val="1988913492"/>
                    </a:ext>
                  </a:extLst>
                </a:gridCol>
              </a:tblGrid>
              <a:tr h="0">
                <a:tc>
                  <a:txBody>
                    <a:bodyPr/>
                    <a:lstStyle/>
                    <a:p>
                      <a:r>
                        <a:rPr lang="en-US" sz="1100" dirty="0"/>
                        <a:t>Type</a:t>
                      </a:r>
                    </a:p>
                  </a:txBody>
                  <a:tcPr/>
                </a:tc>
                <a:tc>
                  <a:txBody>
                    <a:bodyPr/>
                    <a:lstStyle/>
                    <a:p>
                      <a:r>
                        <a:rPr lang="en-US" sz="1100" dirty="0"/>
                        <a:t>Format</a:t>
                      </a:r>
                    </a:p>
                  </a:txBody>
                  <a:tcPr/>
                </a:tc>
                <a:extLst>
                  <a:ext uri="{0D108BD9-81ED-4DB2-BD59-A6C34878D82A}">
                    <a16:rowId xmlns:a16="http://schemas.microsoft.com/office/drawing/2014/main" val="2583676789"/>
                  </a:ext>
                </a:extLst>
              </a:tr>
              <a:tr h="0">
                <a:tc>
                  <a:txBody>
                    <a:bodyPr/>
                    <a:lstStyle/>
                    <a:p>
                      <a:r>
                        <a:rPr lang="en-US" sz="1100" dirty="0">
                          <a:solidFill>
                            <a:srgbClr val="000000"/>
                          </a:solidFill>
                        </a:rPr>
                        <a:t>Preferred</a:t>
                      </a:r>
                    </a:p>
                  </a:txBody>
                  <a:tcPr/>
                </a:tc>
                <a:tc>
                  <a:txBody>
                    <a:bodyPr/>
                    <a:lstStyle/>
                    <a:p>
                      <a:r>
                        <a:rPr lang="en-US" sz="1100" dirty="0"/>
                        <a:t>2001 : </a:t>
                      </a:r>
                      <a:r>
                        <a:rPr lang="en-US" sz="1100" b="1" dirty="0"/>
                        <a:t>0</a:t>
                      </a:r>
                      <a:r>
                        <a:rPr lang="en-US" sz="1100" dirty="0"/>
                        <a:t>db8 : </a:t>
                      </a:r>
                      <a:r>
                        <a:rPr lang="en-US" sz="1100" b="1" dirty="0"/>
                        <a:t>000</a:t>
                      </a:r>
                      <a:r>
                        <a:rPr lang="en-US" sz="1100" dirty="0"/>
                        <a:t>0 : 1111 : </a:t>
                      </a:r>
                      <a:r>
                        <a:rPr lang="en-US" sz="1100" b="1" dirty="0"/>
                        <a:t>0000</a:t>
                      </a:r>
                      <a:r>
                        <a:rPr lang="en-US" sz="1100" dirty="0"/>
                        <a:t> : </a:t>
                      </a:r>
                      <a:r>
                        <a:rPr lang="en-US" sz="1100" b="1" dirty="0"/>
                        <a:t>0000</a:t>
                      </a:r>
                      <a:r>
                        <a:rPr lang="en-US" sz="1100" dirty="0"/>
                        <a:t> : </a:t>
                      </a:r>
                      <a:r>
                        <a:rPr lang="en-US" sz="1100" b="1" dirty="0"/>
                        <a:t>0000</a:t>
                      </a:r>
                      <a:r>
                        <a:rPr lang="en-US" sz="1100" dirty="0"/>
                        <a:t> : </a:t>
                      </a:r>
                      <a:r>
                        <a:rPr lang="en-US" sz="1100" b="1" dirty="0"/>
                        <a:t>0</a:t>
                      </a:r>
                      <a:r>
                        <a:rPr lang="en-US" sz="1100" dirty="0"/>
                        <a:t>200</a:t>
                      </a:r>
                      <a:endParaRPr lang="en-US" sz="1100" dirty="0">
                        <a:solidFill>
                          <a:srgbClr val="000000"/>
                        </a:solidFill>
                      </a:endParaRP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Compressed</a:t>
                      </a:r>
                    </a:p>
                  </a:txBody>
                  <a:tcPr/>
                </a:tc>
                <a:tc>
                  <a:txBody>
                    <a:bodyPr/>
                    <a:lstStyle/>
                    <a:p>
                      <a:r>
                        <a:rPr lang="en-US" sz="1100" dirty="0"/>
                        <a:t>2001:db8:0:1111::200</a:t>
                      </a:r>
                      <a:endParaRPr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10585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12.3 IPv6 Address Types</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Unicast, Multicast, Anycast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There are three broad categories of IPv6 addresses:</a:t>
            </a:r>
            <a:endParaRPr lang="en-US" sz="1500" dirty="0">
              <a:solidFill>
                <a:schemeClr val="tx1"/>
              </a:solidFill>
            </a:endParaRPr>
          </a:p>
          <a:p>
            <a:pPr marL="285750" indent="-285750" algn="l">
              <a:buFont typeface="Arial" panose="020B0604020202020204" pitchFamily="34" charset="0"/>
              <a:buChar char="•"/>
            </a:pPr>
            <a:r>
              <a:rPr lang="en-US" sz="1600" b="1" dirty="0">
                <a:solidFill>
                  <a:schemeClr val="tx1"/>
                </a:solidFill>
              </a:rPr>
              <a:t>Unicast</a:t>
            </a:r>
            <a:r>
              <a:rPr lang="en-US" sz="1600" dirty="0">
                <a:solidFill>
                  <a:schemeClr val="tx1"/>
                </a:solidFill>
              </a:rPr>
              <a:t> – Unicast uniquely identifies an interface on an IPv6-enabled device.</a:t>
            </a:r>
          </a:p>
          <a:p>
            <a:pPr marL="285750" indent="-285750" algn="l">
              <a:buFont typeface="Arial" panose="020B0604020202020204" pitchFamily="34" charset="0"/>
              <a:buChar char="•"/>
            </a:pPr>
            <a:r>
              <a:rPr lang="en-US" sz="1600" b="1" dirty="0">
                <a:solidFill>
                  <a:schemeClr val="tx1"/>
                </a:solidFill>
              </a:rPr>
              <a:t>Multicast</a:t>
            </a:r>
            <a:r>
              <a:rPr lang="en-US" sz="1600" dirty="0">
                <a:solidFill>
                  <a:schemeClr val="tx1"/>
                </a:solidFill>
              </a:rPr>
              <a:t> – Multicast is used to send a single IPv6 packet to multiple destinations.</a:t>
            </a:r>
          </a:p>
          <a:p>
            <a:pPr marL="285750" indent="-285750" algn="l">
              <a:buFont typeface="Arial" panose="020B0604020202020204" pitchFamily="34" charset="0"/>
              <a:buChar char="•"/>
            </a:pPr>
            <a:r>
              <a:rPr lang="en-US" sz="1600" b="1" dirty="0">
                <a:solidFill>
                  <a:schemeClr val="tx1"/>
                </a:solidFill>
              </a:rPr>
              <a:t>Anycast</a:t>
            </a:r>
            <a:r>
              <a:rPr lang="en-US" sz="1600" dirty="0">
                <a:solidFill>
                  <a:schemeClr val="tx1"/>
                </a:solidFill>
              </a:rPr>
              <a:t> – This is any IPv6 unicast address that can be assigned to multiple devices. A packet sent to an anycast address is routed to the nearest device having that address.</a:t>
            </a:r>
          </a:p>
          <a:p>
            <a:pPr marL="285750" indent="-285750" algn="l">
              <a:buFont typeface="Arial" panose="020B0604020202020204" pitchFamily="34" charset="0"/>
              <a:buChar char="•"/>
            </a:pPr>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 Unlike IPv4, IPv6 does not have a broadcast address. However, there is an IPv6 all-nodes multicast address that essentially gives the same result.</a:t>
            </a: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endParaRPr lang="en-US" sz="1600" dirty="0">
              <a:solidFill>
                <a:schemeClr val="tx1"/>
              </a:solidFill>
            </a:endParaRP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15679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7725" y="863149"/>
            <a:ext cx="1725947" cy="338554"/>
          </a:xfrm>
          <a:prstGeom prst="rect">
            <a:avLst/>
          </a:prstGeom>
          <a:noFill/>
        </p:spPr>
        <p:txBody>
          <a:bodyPr wrap="square" rtlCol="0">
            <a:spAutoFit/>
          </a:bodyPr>
          <a:lstStyle/>
          <a:p>
            <a:r>
              <a:rPr lang="en-US" sz="1600" dirty="0">
                <a:cs typeface="Courier"/>
              </a:rPr>
              <a:t>IPv6 Addressing</a:t>
            </a:r>
          </a:p>
        </p:txBody>
      </p:sp>
      <p:sp>
        <p:nvSpPr>
          <p:cNvPr id="22" name="TextBox 21"/>
          <p:cNvSpPr txBox="1"/>
          <p:nvPr/>
        </p:nvSpPr>
        <p:spPr>
          <a:xfrm>
            <a:off x="442924" y="274980"/>
            <a:ext cx="8243876" cy="523220"/>
          </a:xfrm>
          <a:prstGeom prst="rect">
            <a:avLst/>
          </a:prstGeom>
          <a:noFill/>
        </p:spPr>
        <p:txBody>
          <a:bodyPr wrap="square" rtlCol="0">
            <a:spAutoFit/>
          </a:bodyPr>
          <a:lstStyle/>
          <a:p>
            <a:r>
              <a:rPr lang="en-US" sz="2800" dirty="0"/>
              <a:t>IPv6 Address Types: Starting with Global </a:t>
            </a:r>
            <a:r>
              <a:rPr lang="en-US" sz="2800" dirty="0" err="1"/>
              <a:t>Unicast</a:t>
            </a:r>
            <a:endParaRPr lang="en-US" sz="2800" dirty="0"/>
          </a:p>
        </p:txBody>
      </p:sp>
      <p:sp>
        <p:nvSpPr>
          <p:cNvPr id="14" name="Rectangle 13"/>
          <p:cNvSpPr/>
          <p:nvPr/>
        </p:nvSpPr>
        <p:spPr>
          <a:xfrm>
            <a:off x="2633337" y="798200"/>
            <a:ext cx="3701563" cy="390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06182" y="1701925"/>
            <a:ext cx="2127155" cy="390800"/>
          </a:xfrm>
          <a:prstGeom prst="rect">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437341" y="1701925"/>
            <a:ext cx="2127155" cy="390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334900" y="1701925"/>
            <a:ext cx="2127155" cy="390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957429" y="2522607"/>
            <a:ext cx="1436868" cy="390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720361" y="2522607"/>
            <a:ext cx="1436868" cy="390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4260" y="3638046"/>
            <a:ext cx="1436868" cy="3908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549513" y="3638046"/>
            <a:ext cx="1436868" cy="390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707132" y="3637348"/>
            <a:ext cx="1436868" cy="390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090320" y="3638046"/>
            <a:ext cx="1436868" cy="390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620236" y="3638046"/>
            <a:ext cx="1436868" cy="390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4027637" y="1765531"/>
            <a:ext cx="1185199" cy="338554"/>
          </a:xfrm>
          <a:prstGeom prst="rect">
            <a:avLst/>
          </a:prstGeom>
          <a:noFill/>
        </p:spPr>
        <p:txBody>
          <a:bodyPr wrap="square" rtlCol="0">
            <a:spAutoFit/>
          </a:bodyPr>
          <a:lstStyle/>
          <a:p>
            <a:r>
              <a:rPr lang="en-US" sz="1600" dirty="0">
                <a:cs typeface="Courier"/>
              </a:rPr>
              <a:t>Multicast</a:t>
            </a:r>
          </a:p>
        </p:txBody>
      </p:sp>
      <p:sp>
        <p:nvSpPr>
          <p:cNvPr id="33" name="TextBox 32"/>
          <p:cNvSpPr txBox="1"/>
          <p:nvPr/>
        </p:nvSpPr>
        <p:spPr>
          <a:xfrm>
            <a:off x="1015271" y="1765531"/>
            <a:ext cx="1185199" cy="338554"/>
          </a:xfrm>
          <a:prstGeom prst="rect">
            <a:avLst/>
          </a:prstGeom>
          <a:noFill/>
        </p:spPr>
        <p:txBody>
          <a:bodyPr wrap="square" rtlCol="0">
            <a:spAutoFit/>
          </a:bodyPr>
          <a:lstStyle/>
          <a:p>
            <a:r>
              <a:rPr lang="en-US" sz="1600" dirty="0" err="1">
                <a:cs typeface="Courier"/>
              </a:rPr>
              <a:t>Unicast</a:t>
            </a:r>
            <a:endParaRPr lang="en-US" sz="1600" dirty="0">
              <a:cs typeface="Courier"/>
            </a:endParaRPr>
          </a:p>
        </p:txBody>
      </p:sp>
      <p:sp>
        <p:nvSpPr>
          <p:cNvPr id="34" name="TextBox 33"/>
          <p:cNvSpPr txBox="1"/>
          <p:nvPr/>
        </p:nvSpPr>
        <p:spPr>
          <a:xfrm>
            <a:off x="7162744" y="1765531"/>
            <a:ext cx="1185199" cy="338554"/>
          </a:xfrm>
          <a:prstGeom prst="rect">
            <a:avLst/>
          </a:prstGeom>
          <a:noFill/>
        </p:spPr>
        <p:txBody>
          <a:bodyPr wrap="square" rtlCol="0">
            <a:spAutoFit/>
          </a:bodyPr>
          <a:lstStyle/>
          <a:p>
            <a:r>
              <a:rPr lang="en-US" sz="1600" dirty="0" err="1">
                <a:cs typeface="Courier"/>
              </a:rPr>
              <a:t>Anycast</a:t>
            </a:r>
            <a:endParaRPr lang="en-US" sz="1600" dirty="0">
              <a:cs typeface="Courier"/>
            </a:endParaRPr>
          </a:p>
        </p:txBody>
      </p:sp>
      <p:sp>
        <p:nvSpPr>
          <p:cNvPr id="35" name="TextBox 34"/>
          <p:cNvSpPr txBox="1"/>
          <p:nvPr/>
        </p:nvSpPr>
        <p:spPr>
          <a:xfrm>
            <a:off x="3090320" y="2574853"/>
            <a:ext cx="1147264" cy="338554"/>
          </a:xfrm>
          <a:prstGeom prst="rect">
            <a:avLst/>
          </a:prstGeom>
          <a:noFill/>
        </p:spPr>
        <p:txBody>
          <a:bodyPr wrap="square" rtlCol="0">
            <a:spAutoFit/>
          </a:bodyPr>
          <a:lstStyle/>
          <a:p>
            <a:r>
              <a:rPr lang="en-US" sz="1600" dirty="0">
                <a:cs typeface="Courier"/>
              </a:rPr>
              <a:t>Assigned</a:t>
            </a:r>
          </a:p>
        </p:txBody>
      </p:sp>
      <p:sp>
        <p:nvSpPr>
          <p:cNvPr id="36" name="TextBox 35"/>
          <p:cNvSpPr txBox="1"/>
          <p:nvPr/>
        </p:nvSpPr>
        <p:spPr>
          <a:xfrm>
            <a:off x="4720362" y="2577631"/>
            <a:ext cx="1436868" cy="307777"/>
          </a:xfrm>
          <a:prstGeom prst="rect">
            <a:avLst/>
          </a:prstGeom>
          <a:noFill/>
        </p:spPr>
        <p:txBody>
          <a:bodyPr wrap="square" rtlCol="0">
            <a:spAutoFit/>
          </a:bodyPr>
          <a:lstStyle/>
          <a:p>
            <a:pPr algn="ctr"/>
            <a:r>
              <a:rPr lang="en-US" sz="1400" dirty="0">
                <a:cs typeface="Courier"/>
              </a:rPr>
              <a:t>Solicited Node</a:t>
            </a:r>
          </a:p>
        </p:txBody>
      </p:sp>
      <p:sp>
        <p:nvSpPr>
          <p:cNvPr id="39" name="TextBox 38"/>
          <p:cNvSpPr txBox="1"/>
          <p:nvPr/>
        </p:nvSpPr>
        <p:spPr>
          <a:xfrm>
            <a:off x="35401" y="3693510"/>
            <a:ext cx="1436868" cy="307777"/>
          </a:xfrm>
          <a:prstGeom prst="rect">
            <a:avLst/>
          </a:prstGeom>
          <a:noFill/>
        </p:spPr>
        <p:txBody>
          <a:bodyPr wrap="square" rtlCol="0">
            <a:spAutoFit/>
          </a:bodyPr>
          <a:lstStyle/>
          <a:p>
            <a:pPr algn="ctr"/>
            <a:r>
              <a:rPr lang="en-US" sz="1400" dirty="0">
                <a:cs typeface="Courier"/>
              </a:rPr>
              <a:t>Global </a:t>
            </a:r>
            <a:r>
              <a:rPr lang="en-US" sz="1400" dirty="0" err="1">
                <a:cs typeface="Courier"/>
              </a:rPr>
              <a:t>Unicast</a:t>
            </a:r>
            <a:endParaRPr lang="en-US" sz="1400" dirty="0">
              <a:cs typeface="Courier"/>
            </a:endParaRPr>
          </a:p>
        </p:txBody>
      </p:sp>
      <p:sp>
        <p:nvSpPr>
          <p:cNvPr id="40" name="TextBox 39"/>
          <p:cNvSpPr txBox="1"/>
          <p:nvPr/>
        </p:nvSpPr>
        <p:spPr>
          <a:xfrm>
            <a:off x="4620236" y="3638046"/>
            <a:ext cx="1436868" cy="338554"/>
          </a:xfrm>
          <a:prstGeom prst="rect">
            <a:avLst/>
          </a:prstGeom>
          <a:noFill/>
        </p:spPr>
        <p:txBody>
          <a:bodyPr wrap="square" rtlCol="0">
            <a:spAutoFit/>
          </a:bodyPr>
          <a:lstStyle/>
          <a:p>
            <a:pPr algn="ctr"/>
            <a:r>
              <a:rPr lang="en-US" sz="1600" dirty="0">
                <a:cs typeface="Courier"/>
              </a:rPr>
              <a:t>Unspecified</a:t>
            </a:r>
          </a:p>
        </p:txBody>
      </p:sp>
      <p:sp>
        <p:nvSpPr>
          <p:cNvPr id="41" name="TextBox 40"/>
          <p:cNvSpPr txBox="1"/>
          <p:nvPr/>
        </p:nvSpPr>
        <p:spPr>
          <a:xfrm>
            <a:off x="3090320" y="3693510"/>
            <a:ext cx="1436868" cy="338554"/>
          </a:xfrm>
          <a:prstGeom prst="rect">
            <a:avLst/>
          </a:prstGeom>
          <a:noFill/>
        </p:spPr>
        <p:txBody>
          <a:bodyPr wrap="square" rtlCol="0">
            <a:spAutoFit/>
          </a:bodyPr>
          <a:lstStyle/>
          <a:p>
            <a:pPr algn="ctr"/>
            <a:r>
              <a:rPr lang="en-US" sz="1600" dirty="0">
                <a:cs typeface="Courier"/>
              </a:rPr>
              <a:t>Loopback</a:t>
            </a:r>
          </a:p>
        </p:txBody>
      </p:sp>
      <p:sp>
        <p:nvSpPr>
          <p:cNvPr id="42" name="TextBox 41"/>
          <p:cNvSpPr txBox="1"/>
          <p:nvPr/>
        </p:nvSpPr>
        <p:spPr>
          <a:xfrm>
            <a:off x="7707132" y="3610695"/>
            <a:ext cx="1436868" cy="523220"/>
          </a:xfrm>
          <a:prstGeom prst="rect">
            <a:avLst/>
          </a:prstGeom>
          <a:noFill/>
        </p:spPr>
        <p:txBody>
          <a:bodyPr wrap="square" rtlCol="0">
            <a:spAutoFit/>
          </a:bodyPr>
          <a:lstStyle/>
          <a:p>
            <a:pPr algn="ctr"/>
            <a:r>
              <a:rPr lang="en-US" sz="1400" dirty="0">
                <a:cs typeface="Courier"/>
              </a:rPr>
              <a:t>Embedded IPv4</a:t>
            </a:r>
          </a:p>
        </p:txBody>
      </p:sp>
      <p:sp>
        <p:nvSpPr>
          <p:cNvPr id="43" name="TextBox 42"/>
          <p:cNvSpPr txBox="1"/>
          <p:nvPr/>
        </p:nvSpPr>
        <p:spPr>
          <a:xfrm>
            <a:off x="1549513" y="3693510"/>
            <a:ext cx="1436868" cy="338554"/>
          </a:xfrm>
          <a:prstGeom prst="rect">
            <a:avLst/>
          </a:prstGeom>
          <a:noFill/>
        </p:spPr>
        <p:txBody>
          <a:bodyPr wrap="square" rtlCol="0">
            <a:spAutoFit/>
          </a:bodyPr>
          <a:lstStyle/>
          <a:p>
            <a:pPr algn="ctr"/>
            <a:r>
              <a:rPr lang="en-US" sz="1600" dirty="0">
                <a:cs typeface="Courier"/>
              </a:rPr>
              <a:t>Link-Local</a:t>
            </a:r>
          </a:p>
        </p:txBody>
      </p:sp>
      <p:sp>
        <p:nvSpPr>
          <p:cNvPr id="44" name="Rectangle 43"/>
          <p:cNvSpPr/>
          <p:nvPr/>
        </p:nvSpPr>
        <p:spPr>
          <a:xfrm>
            <a:off x="6204576" y="3637348"/>
            <a:ext cx="1436868" cy="390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6204576" y="3692812"/>
            <a:ext cx="1436868" cy="338554"/>
          </a:xfrm>
          <a:prstGeom prst="rect">
            <a:avLst/>
          </a:prstGeom>
          <a:noFill/>
        </p:spPr>
        <p:txBody>
          <a:bodyPr wrap="square" rtlCol="0">
            <a:spAutoFit/>
          </a:bodyPr>
          <a:lstStyle/>
          <a:p>
            <a:pPr algn="ctr"/>
            <a:r>
              <a:rPr lang="en-US" sz="1600" dirty="0">
                <a:cs typeface="Courier"/>
              </a:rPr>
              <a:t>Unique Local</a:t>
            </a:r>
          </a:p>
        </p:txBody>
      </p:sp>
      <p:cxnSp>
        <p:nvCxnSpPr>
          <p:cNvPr id="47" name="Straight Connector 46"/>
          <p:cNvCxnSpPr/>
          <p:nvPr/>
        </p:nvCxnSpPr>
        <p:spPr>
          <a:xfrm rot="5400000">
            <a:off x="903918" y="2733200"/>
            <a:ext cx="1286072" cy="51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endCxn id="17" idx="0"/>
          </p:cNvCxnSpPr>
          <p:nvPr/>
        </p:nvCxnSpPr>
        <p:spPr>
          <a:xfrm rot="16200000" flipH="1">
            <a:off x="4241897" y="1442903"/>
            <a:ext cx="512926" cy="511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4407237" y="2195409"/>
            <a:ext cx="20100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463611" y="2294915"/>
            <a:ext cx="2127155" cy="119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89700" y="3378795"/>
            <a:ext cx="7658242" cy="119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H="1">
            <a:off x="568970" y="3516617"/>
            <a:ext cx="24146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6200000" flipH="1">
            <a:off x="2079739" y="3489964"/>
            <a:ext cx="24146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6200000" flipH="1">
            <a:off x="3689042" y="3500717"/>
            <a:ext cx="24146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6200000" flipH="1">
            <a:off x="5217939" y="3516618"/>
            <a:ext cx="24146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6200000" flipH="1">
            <a:off x="6787219" y="3516618"/>
            <a:ext cx="24146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6200000" flipH="1">
            <a:off x="8227212" y="3500717"/>
            <a:ext cx="24146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H="1">
            <a:off x="3342880" y="2401876"/>
            <a:ext cx="24146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5470035" y="2401876"/>
            <a:ext cx="24146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549513" y="1414493"/>
            <a:ext cx="5872974" cy="1191"/>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1430372" y="1536414"/>
            <a:ext cx="24146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16200000" flipH="1">
            <a:off x="7301757" y="1536414"/>
            <a:ext cx="241462" cy="1"/>
          </a:xfrm>
          <a:prstGeom prst="line">
            <a:avLst/>
          </a:prstGeom>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3236587" y="2913407"/>
            <a:ext cx="821085" cy="276999"/>
          </a:xfrm>
          <a:prstGeom prst="rect">
            <a:avLst/>
          </a:prstGeom>
          <a:noFill/>
        </p:spPr>
        <p:txBody>
          <a:bodyPr wrap="square" rtlCol="0">
            <a:spAutoFit/>
          </a:bodyPr>
          <a:lstStyle/>
          <a:p>
            <a:pPr algn="ctr"/>
            <a:r>
              <a:rPr lang="en-US" sz="1200" dirty="0">
                <a:cs typeface="Courier"/>
              </a:rPr>
              <a:t>FF00::/8</a:t>
            </a:r>
          </a:p>
        </p:txBody>
      </p:sp>
      <p:sp>
        <p:nvSpPr>
          <p:cNvPr id="74" name="TextBox 73"/>
          <p:cNvSpPr txBox="1"/>
          <p:nvPr/>
        </p:nvSpPr>
        <p:spPr>
          <a:xfrm>
            <a:off x="4646705" y="2923832"/>
            <a:ext cx="1835581" cy="276999"/>
          </a:xfrm>
          <a:prstGeom prst="rect">
            <a:avLst/>
          </a:prstGeom>
          <a:noFill/>
        </p:spPr>
        <p:txBody>
          <a:bodyPr wrap="square" rtlCol="0">
            <a:spAutoFit/>
          </a:bodyPr>
          <a:lstStyle/>
          <a:p>
            <a:pPr algn="ctr"/>
            <a:r>
              <a:rPr lang="en-US" sz="1200" dirty="0">
                <a:cs typeface="Courier"/>
              </a:rPr>
              <a:t>FF02::1:FF00:0000/104</a:t>
            </a:r>
          </a:p>
        </p:txBody>
      </p:sp>
      <p:sp>
        <p:nvSpPr>
          <p:cNvPr id="75" name="TextBox 74"/>
          <p:cNvSpPr txBox="1"/>
          <p:nvPr/>
        </p:nvSpPr>
        <p:spPr>
          <a:xfrm>
            <a:off x="4899395" y="4028846"/>
            <a:ext cx="821085" cy="276999"/>
          </a:xfrm>
          <a:prstGeom prst="rect">
            <a:avLst/>
          </a:prstGeom>
          <a:noFill/>
        </p:spPr>
        <p:txBody>
          <a:bodyPr wrap="square" rtlCol="0">
            <a:spAutoFit/>
          </a:bodyPr>
          <a:lstStyle/>
          <a:p>
            <a:pPr algn="ctr"/>
            <a:r>
              <a:rPr lang="en-US" sz="1200" dirty="0">
                <a:cs typeface="Courier"/>
              </a:rPr>
              <a:t>::/128</a:t>
            </a:r>
          </a:p>
        </p:txBody>
      </p:sp>
      <p:sp>
        <p:nvSpPr>
          <p:cNvPr id="76" name="TextBox 75"/>
          <p:cNvSpPr txBox="1"/>
          <p:nvPr/>
        </p:nvSpPr>
        <p:spPr>
          <a:xfrm>
            <a:off x="3353060" y="4028846"/>
            <a:ext cx="821085" cy="276999"/>
          </a:xfrm>
          <a:prstGeom prst="rect">
            <a:avLst/>
          </a:prstGeom>
          <a:noFill/>
        </p:spPr>
        <p:txBody>
          <a:bodyPr wrap="square" rtlCol="0">
            <a:spAutoFit/>
          </a:bodyPr>
          <a:lstStyle/>
          <a:p>
            <a:pPr algn="ctr"/>
            <a:r>
              <a:rPr lang="en-US" sz="1200" dirty="0">
                <a:cs typeface="Courier"/>
              </a:rPr>
              <a:t>::1/128</a:t>
            </a:r>
          </a:p>
        </p:txBody>
      </p:sp>
      <p:sp>
        <p:nvSpPr>
          <p:cNvPr id="77" name="TextBox 76"/>
          <p:cNvSpPr txBox="1"/>
          <p:nvPr/>
        </p:nvSpPr>
        <p:spPr>
          <a:xfrm>
            <a:off x="305013" y="4028846"/>
            <a:ext cx="821085" cy="461665"/>
          </a:xfrm>
          <a:prstGeom prst="rect">
            <a:avLst/>
          </a:prstGeom>
          <a:noFill/>
        </p:spPr>
        <p:txBody>
          <a:bodyPr wrap="square" rtlCol="0">
            <a:spAutoFit/>
          </a:bodyPr>
          <a:lstStyle/>
          <a:p>
            <a:pPr algn="ctr"/>
            <a:r>
              <a:rPr lang="en-US" sz="1200" dirty="0">
                <a:cs typeface="Courier"/>
              </a:rPr>
              <a:t>2000::/3</a:t>
            </a:r>
          </a:p>
          <a:p>
            <a:pPr algn="ctr"/>
            <a:r>
              <a:rPr lang="en-US" sz="1200" dirty="0">
                <a:cs typeface="Courier"/>
              </a:rPr>
              <a:t>3FFF::/3</a:t>
            </a:r>
          </a:p>
        </p:txBody>
      </p:sp>
      <p:sp>
        <p:nvSpPr>
          <p:cNvPr id="78" name="TextBox 77"/>
          <p:cNvSpPr txBox="1"/>
          <p:nvPr/>
        </p:nvSpPr>
        <p:spPr>
          <a:xfrm>
            <a:off x="1670509" y="4039271"/>
            <a:ext cx="1065781" cy="461665"/>
          </a:xfrm>
          <a:prstGeom prst="rect">
            <a:avLst/>
          </a:prstGeom>
          <a:noFill/>
        </p:spPr>
        <p:txBody>
          <a:bodyPr wrap="square" rtlCol="0">
            <a:spAutoFit/>
          </a:bodyPr>
          <a:lstStyle/>
          <a:p>
            <a:pPr algn="ctr"/>
            <a:r>
              <a:rPr lang="en-US" sz="1200" dirty="0">
                <a:cs typeface="Courier"/>
              </a:rPr>
              <a:t>FE80::/10</a:t>
            </a:r>
          </a:p>
          <a:p>
            <a:pPr algn="ctr"/>
            <a:r>
              <a:rPr lang="en-US" sz="1200" dirty="0">
                <a:cs typeface="Courier"/>
              </a:rPr>
              <a:t>FEBF::/10</a:t>
            </a:r>
          </a:p>
        </p:txBody>
      </p:sp>
      <p:sp>
        <p:nvSpPr>
          <p:cNvPr id="79" name="TextBox 78"/>
          <p:cNvSpPr txBox="1"/>
          <p:nvPr/>
        </p:nvSpPr>
        <p:spPr>
          <a:xfrm>
            <a:off x="6601403" y="4028148"/>
            <a:ext cx="821085" cy="461665"/>
          </a:xfrm>
          <a:prstGeom prst="rect">
            <a:avLst/>
          </a:prstGeom>
          <a:noFill/>
        </p:spPr>
        <p:txBody>
          <a:bodyPr wrap="square" rtlCol="0">
            <a:spAutoFit/>
          </a:bodyPr>
          <a:lstStyle/>
          <a:p>
            <a:pPr algn="ctr"/>
            <a:r>
              <a:rPr lang="en-US" sz="1200" dirty="0">
                <a:cs typeface="Courier"/>
              </a:rPr>
              <a:t>FC00::/7</a:t>
            </a:r>
          </a:p>
          <a:p>
            <a:pPr algn="ctr"/>
            <a:r>
              <a:rPr lang="en-US" sz="1200" dirty="0">
                <a:cs typeface="Courier"/>
              </a:rPr>
              <a:t>FDFF::/7</a:t>
            </a:r>
          </a:p>
        </p:txBody>
      </p:sp>
      <p:sp>
        <p:nvSpPr>
          <p:cNvPr id="81" name="TextBox 80"/>
          <p:cNvSpPr txBox="1"/>
          <p:nvPr/>
        </p:nvSpPr>
        <p:spPr>
          <a:xfrm>
            <a:off x="8051512" y="4038574"/>
            <a:ext cx="821085" cy="276999"/>
          </a:xfrm>
          <a:prstGeom prst="rect">
            <a:avLst/>
          </a:prstGeom>
          <a:noFill/>
        </p:spPr>
        <p:txBody>
          <a:bodyPr wrap="square" rtlCol="0">
            <a:spAutoFit/>
          </a:bodyPr>
          <a:lstStyle/>
          <a:p>
            <a:pPr algn="ctr"/>
            <a:r>
              <a:rPr lang="en-US" sz="1200" dirty="0">
                <a:cs typeface="Courier"/>
              </a:rPr>
              <a:t>::/80</a:t>
            </a:r>
          </a:p>
        </p:txBody>
      </p:sp>
      <p:sp>
        <p:nvSpPr>
          <p:cNvPr id="55" name="TextBox 54"/>
          <p:cNvSpPr txBox="1"/>
          <p:nvPr/>
        </p:nvSpPr>
        <p:spPr>
          <a:xfrm>
            <a:off x="1461128" y="4651846"/>
            <a:ext cx="5094814" cy="369332"/>
          </a:xfrm>
          <a:prstGeom prst="rect">
            <a:avLst/>
          </a:prstGeom>
          <a:noFill/>
        </p:spPr>
        <p:txBody>
          <a:bodyPr wrap="none" rtlCol="0">
            <a:spAutoFit/>
          </a:bodyPr>
          <a:lstStyle/>
          <a:p>
            <a:r>
              <a:rPr lang="en-US" dirty="0"/>
              <a:t>Note: There are no broadcast addresses in IPv6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33965" y="1038038"/>
            <a:ext cx="2517399" cy="4252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651364" y="1038038"/>
            <a:ext cx="1097852" cy="4252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4749216" y="1038038"/>
            <a:ext cx="3460684" cy="4252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692498" y="1114583"/>
            <a:ext cx="1274708" cy="369332"/>
          </a:xfrm>
          <a:prstGeom prst="rect">
            <a:avLst/>
          </a:prstGeom>
          <a:noFill/>
        </p:spPr>
        <p:txBody>
          <a:bodyPr wrap="none" rtlCol="0">
            <a:spAutoFit/>
          </a:bodyPr>
          <a:lstStyle/>
          <a:p>
            <a:r>
              <a:rPr lang="en-US" dirty="0"/>
              <a:t>Interface ID</a:t>
            </a:r>
          </a:p>
        </p:txBody>
      </p:sp>
      <p:sp>
        <p:nvSpPr>
          <p:cNvPr id="11" name="TextBox 10"/>
          <p:cNvSpPr txBox="1"/>
          <p:nvPr/>
        </p:nvSpPr>
        <p:spPr>
          <a:xfrm>
            <a:off x="3618799" y="1093963"/>
            <a:ext cx="1097852" cy="369332"/>
          </a:xfrm>
          <a:prstGeom prst="rect">
            <a:avLst/>
          </a:prstGeom>
          <a:noFill/>
        </p:spPr>
        <p:txBody>
          <a:bodyPr wrap="none" rtlCol="0">
            <a:spAutoFit/>
          </a:bodyPr>
          <a:lstStyle/>
          <a:p>
            <a:r>
              <a:rPr lang="en-US" dirty="0"/>
              <a:t>Subnet ID</a:t>
            </a:r>
          </a:p>
        </p:txBody>
      </p:sp>
      <p:sp>
        <p:nvSpPr>
          <p:cNvPr id="12" name="TextBox 11"/>
          <p:cNvSpPr txBox="1"/>
          <p:nvPr/>
        </p:nvSpPr>
        <p:spPr>
          <a:xfrm>
            <a:off x="1288114" y="1089068"/>
            <a:ext cx="2147981" cy="369332"/>
          </a:xfrm>
          <a:prstGeom prst="rect">
            <a:avLst/>
          </a:prstGeom>
          <a:noFill/>
        </p:spPr>
        <p:txBody>
          <a:bodyPr wrap="none" rtlCol="0">
            <a:spAutoFit/>
          </a:bodyPr>
          <a:lstStyle/>
          <a:p>
            <a:r>
              <a:rPr lang="en-US" dirty="0"/>
              <a:t>Global Routing Prefix</a:t>
            </a:r>
          </a:p>
        </p:txBody>
      </p:sp>
      <p:sp>
        <p:nvSpPr>
          <p:cNvPr id="16" name="TextBox 15"/>
          <p:cNvSpPr txBox="1"/>
          <p:nvPr/>
        </p:nvSpPr>
        <p:spPr>
          <a:xfrm>
            <a:off x="477669" y="261610"/>
            <a:ext cx="5605821" cy="523220"/>
          </a:xfrm>
          <a:prstGeom prst="rect">
            <a:avLst/>
          </a:prstGeom>
          <a:noFill/>
        </p:spPr>
        <p:txBody>
          <a:bodyPr wrap="none" rtlCol="0">
            <a:spAutoFit/>
          </a:bodyPr>
          <a:lstStyle/>
          <a:p>
            <a:r>
              <a:rPr lang="en-US" sz="2800" dirty="0"/>
              <a:t>Structure of a Global </a:t>
            </a:r>
            <a:r>
              <a:rPr lang="en-US" sz="2800" dirty="0" err="1"/>
              <a:t>Unicast</a:t>
            </a:r>
            <a:r>
              <a:rPr lang="en-US" sz="2800" dirty="0"/>
              <a:t> Address</a:t>
            </a:r>
          </a:p>
        </p:txBody>
      </p:sp>
      <p:sp>
        <p:nvSpPr>
          <p:cNvPr id="20" name="TextBox 19"/>
          <p:cNvSpPr txBox="1"/>
          <p:nvPr/>
        </p:nvSpPr>
        <p:spPr>
          <a:xfrm>
            <a:off x="1957878" y="810309"/>
            <a:ext cx="585467" cy="307777"/>
          </a:xfrm>
          <a:prstGeom prst="rect">
            <a:avLst/>
          </a:prstGeom>
          <a:noFill/>
        </p:spPr>
        <p:txBody>
          <a:bodyPr wrap="none" rtlCol="0">
            <a:spAutoFit/>
          </a:bodyPr>
          <a:lstStyle/>
          <a:p>
            <a:r>
              <a:rPr lang="en-US" sz="1400" dirty="0"/>
              <a:t>n bits</a:t>
            </a:r>
          </a:p>
        </p:txBody>
      </p:sp>
      <p:sp>
        <p:nvSpPr>
          <p:cNvPr id="21" name="TextBox 20"/>
          <p:cNvSpPr txBox="1"/>
          <p:nvPr/>
        </p:nvSpPr>
        <p:spPr>
          <a:xfrm>
            <a:off x="3812312" y="807205"/>
            <a:ext cx="634559" cy="307777"/>
          </a:xfrm>
          <a:prstGeom prst="rect">
            <a:avLst/>
          </a:prstGeom>
          <a:noFill/>
        </p:spPr>
        <p:txBody>
          <a:bodyPr wrap="none" rtlCol="0">
            <a:spAutoFit/>
          </a:bodyPr>
          <a:lstStyle/>
          <a:p>
            <a:r>
              <a:rPr lang="en-US" sz="1400" dirty="0" err="1"/>
              <a:t>m</a:t>
            </a:r>
            <a:r>
              <a:rPr lang="en-US" sz="1400" dirty="0"/>
              <a:t> bits</a:t>
            </a:r>
          </a:p>
        </p:txBody>
      </p:sp>
      <p:sp>
        <p:nvSpPr>
          <p:cNvPr id="23" name="TextBox 22"/>
          <p:cNvSpPr txBox="1"/>
          <p:nvPr/>
        </p:nvSpPr>
        <p:spPr>
          <a:xfrm>
            <a:off x="6007065" y="810309"/>
            <a:ext cx="1111803" cy="307777"/>
          </a:xfrm>
          <a:prstGeom prst="rect">
            <a:avLst/>
          </a:prstGeom>
          <a:noFill/>
        </p:spPr>
        <p:txBody>
          <a:bodyPr wrap="none" rtlCol="0">
            <a:spAutoFit/>
          </a:bodyPr>
          <a:lstStyle/>
          <a:p>
            <a:r>
              <a:rPr lang="en-US" sz="1400" dirty="0"/>
              <a:t>128-n-m bits</a:t>
            </a:r>
          </a:p>
        </p:txBody>
      </p:sp>
      <p:sp>
        <p:nvSpPr>
          <p:cNvPr id="27" name="Content Placeholder 4"/>
          <p:cNvSpPr txBox="1">
            <a:spLocks/>
          </p:cNvSpPr>
          <p:nvPr/>
        </p:nvSpPr>
        <p:spPr>
          <a:xfrm>
            <a:off x="477669" y="2622716"/>
            <a:ext cx="3599948" cy="24716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10000"/>
                </a:solidFill>
                <a:effectLst/>
                <a:uLnTx/>
                <a:uFillTx/>
                <a:latin typeface="+mn-lt"/>
                <a:ea typeface="+mn-ea"/>
                <a:cs typeface="+mn-cs"/>
              </a:rPr>
              <a:t>Global</a:t>
            </a:r>
            <a:r>
              <a:rPr kumimoji="0" lang="en-US" sz="2000" b="0" i="0" u="none" strike="noStrike" kern="1200" cap="none" spc="0" normalizeH="0" noProof="0" dirty="0">
                <a:ln>
                  <a:noFill/>
                </a:ln>
                <a:solidFill>
                  <a:srgbClr val="010000"/>
                </a:solidFill>
                <a:effectLst/>
                <a:uLnTx/>
                <a:uFillTx/>
                <a:latin typeface="+mn-lt"/>
                <a:ea typeface="+mn-ea"/>
                <a:cs typeface="+mn-cs"/>
              </a:rPr>
              <a:t> </a:t>
            </a:r>
            <a:r>
              <a:rPr kumimoji="0" lang="en-US" sz="2000" b="0" i="0" u="none" strike="noStrike" kern="1200" cap="none" spc="0" normalizeH="0" noProof="0" dirty="0" err="1">
                <a:ln>
                  <a:noFill/>
                </a:ln>
                <a:solidFill>
                  <a:srgbClr val="010000"/>
                </a:solidFill>
                <a:effectLst/>
                <a:uLnTx/>
                <a:uFillTx/>
                <a:latin typeface="+mn-lt"/>
                <a:ea typeface="+mn-ea"/>
                <a:cs typeface="+mn-cs"/>
              </a:rPr>
              <a:t>unicast</a:t>
            </a:r>
            <a:r>
              <a:rPr kumimoji="0" lang="en-US" sz="2000" b="0" i="0" u="none" strike="noStrike" kern="1200" cap="none" spc="0" normalizeH="0" noProof="0" dirty="0">
                <a:ln>
                  <a:noFill/>
                </a:ln>
                <a:solidFill>
                  <a:srgbClr val="010000"/>
                </a:solidFill>
                <a:effectLst/>
                <a:uLnTx/>
                <a:uFillTx/>
                <a:latin typeface="+mn-lt"/>
                <a:ea typeface="+mn-ea"/>
                <a:cs typeface="+mn-cs"/>
              </a:rPr>
              <a:t> addresses are similar to </a:t>
            </a:r>
            <a:r>
              <a:rPr lang="en-US" sz="2000" dirty="0">
                <a:solidFill>
                  <a:srgbClr val="010000"/>
                </a:solidFill>
              </a:rPr>
              <a:t>IPv4 addresses.</a:t>
            </a:r>
          </a:p>
        </p:txBody>
      </p:sp>
      <p:sp>
        <p:nvSpPr>
          <p:cNvPr id="30" name="Oval 23"/>
          <p:cNvSpPr>
            <a:spLocks noChangeArrowheads="1"/>
          </p:cNvSpPr>
          <p:nvPr/>
        </p:nvSpPr>
        <p:spPr bwMode="auto">
          <a:xfrm>
            <a:off x="8966200" y="5019675"/>
            <a:ext cx="177800" cy="123825"/>
          </a:xfrm>
          <a:prstGeom prst="ellipse">
            <a:avLst/>
          </a:prstGeom>
          <a:solidFill>
            <a:srgbClr val="00CC00"/>
          </a:solidFill>
          <a:ln w="31750">
            <a:noFill/>
            <a:round/>
            <a:headEnd/>
            <a:tailEnd/>
          </a:ln>
        </p:spPr>
        <p:txBody>
          <a:bodyPr wrap="none" anchor="ctr">
            <a:prstTxWarp prst="textNoShape">
              <a:avLst/>
            </a:prstTxWarp>
          </a:bodyPr>
          <a:lstStyle/>
          <a:p>
            <a:pPr algn="ctr" eaLnBrk="0" hangingPunct="0">
              <a:lnSpc>
                <a:spcPct val="90000"/>
              </a:lnSpc>
            </a:pPr>
            <a:endParaRPr 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Prefix Length</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1312365"/>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Prefix length is represented in slash notation and is used to indicate the network portion of an IPv6 address.</a:t>
            </a:r>
          </a:p>
          <a:p>
            <a:pPr marL="0" indent="0" algn="l" defTabSz="684213" fontAlgn="base">
              <a:spcBef>
                <a:spcPts val="600"/>
              </a:spcBef>
              <a:spcAft>
                <a:spcPts val="600"/>
              </a:spcAft>
              <a:buClr>
                <a:schemeClr val="tx2"/>
              </a:buClr>
              <a:buSzPct val="90000"/>
            </a:pPr>
            <a:r>
              <a:rPr lang="en-US" sz="1600" dirty="0">
                <a:solidFill>
                  <a:schemeClr val="tx1"/>
                </a:solidFill>
              </a:rPr>
              <a:t>The IPv6 prefix length can range from 0 to 128. The recommended IPv6 prefix length for LANs and most other types of networks is /64.</a:t>
            </a:r>
            <a:endParaRPr lang="en-US" sz="1500" dirty="0">
              <a:solidFill>
                <a:schemeClr val="tx1"/>
              </a:solidFill>
            </a:endParaRP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endParaRPr lang="en-US" sz="1600" dirty="0">
              <a:solidFill>
                <a:schemeClr val="tx1"/>
              </a:solidFill>
            </a:endParaRP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pic>
        <p:nvPicPr>
          <p:cNvPr id="2" name="Picture 1">
            <a:extLst>
              <a:ext uri="{FF2B5EF4-FFF2-40B4-BE49-F238E27FC236}">
                <a16:creationId xmlns:a16="http://schemas.microsoft.com/office/drawing/2014/main" id="{38711CFE-EFE8-4AEF-8D4D-DB7AA12D84C7}"/>
              </a:ext>
            </a:extLst>
          </p:cNvPr>
          <p:cNvPicPr>
            <a:picLocks noChangeAspect="1"/>
          </p:cNvPicPr>
          <p:nvPr/>
        </p:nvPicPr>
        <p:blipFill>
          <a:blip r:embed="rId3"/>
          <a:stretch>
            <a:fillRect/>
          </a:stretch>
        </p:blipFill>
        <p:spPr>
          <a:xfrm>
            <a:off x="1937923" y="2190466"/>
            <a:ext cx="4469641" cy="1727696"/>
          </a:xfrm>
          <a:prstGeom prst="rect">
            <a:avLst/>
          </a:prstGeom>
        </p:spPr>
      </p:pic>
      <p:sp>
        <p:nvSpPr>
          <p:cNvPr id="4" name="TextBox 3">
            <a:extLst>
              <a:ext uri="{FF2B5EF4-FFF2-40B4-BE49-F238E27FC236}">
                <a16:creationId xmlns:a16="http://schemas.microsoft.com/office/drawing/2014/main" id="{C051A667-EF42-442E-A708-9DFBA630D846}"/>
              </a:ext>
            </a:extLst>
          </p:cNvPr>
          <p:cNvSpPr txBox="1"/>
          <p:nvPr/>
        </p:nvSpPr>
        <p:spPr>
          <a:xfrm>
            <a:off x="431799" y="3952755"/>
            <a:ext cx="7990305" cy="738664"/>
          </a:xfrm>
          <a:prstGeom prst="rect">
            <a:avLst/>
          </a:prstGeom>
          <a:noFill/>
        </p:spPr>
        <p:txBody>
          <a:bodyPr wrap="square" rtlCol="0">
            <a:spAutoFit/>
          </a:bodyPr>
          <a:lstStyle/>
          <a:p>
            <a:r>
              <a:rPr lang="en-US" sz="1400" b="1" dirty="0"/>
              <a:t>Note</a:t>
            </a:r>
            <a:r>
              <a:rPr lang="en-US" sz="1400" dirty="0"/>
              <a:t>: It is strongly recommended to use a 64-bit Interface ID for most networks. This is because stateless address autoconfiguration (SLAAC) uses 64 bits for the Interface ID. It also makes subnetting easier to create and manage</a:t>
            </a:r>
            <a:r>
              <a:rPr lang="en-US" sz="1200" dirty="0"/>
              <a:t>.</a:t>
            </a:r>
          </a:p>
        </p:txBody>
      </p:sp>
    </p:spTree>
    <p:extLst>
      <p:ext uri="{BB962C8B-B14F-4D97-AF65-F5344CB8AC3E}">
        <p14:creationId xmlns:p14="http://schemas.microsoft.com/office/powerpoint/2010/main" val="232009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Types of IPv6 Unicast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741333" cy="3550598"/>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Unlike IPv4 devices that have only a single address, IPv6 addresses typically have two unicast addresses:</a:t>
            </a:r>
            <a:endParaRPr lang="en-US" sz="1500" dirty="0">
              <a:solidFill>
                <a:schemeClr val="tx1"/>
              </a:solidFill>
            </a:endParaRP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r>
              <a:rPr lang="en-US" sz="1600" b="1" dirty="0">
                <a:solidFill>
                  <a:schemeClr val="tx1"/>
                </a:solidFill>
              </a:rPr>
              <a:t>Global Unicast Address (GUA) </a:t>
            </a:r>
            <a:r>
              <a:rPr lang="en-US" sz="1600" dirty="0">
                <a:solidFill>
                  <a:schemeClr val="tx1"/>
                </a:solidFill>
              </a:rPr>
              <a:t>– This is similar to a public IPv4 address. These are globally unique, internet-routable addresses.</a:t>
            </a:r>
          </a:p>
          <a:p>
            <a:pPr marL="342900" indent="-342900" algn="l">
              <a:buFont typeface="Arial" panose="020B0604020202020204" pitchFamily="34" charset="0"/>
              <a:buChar char="•"/>
            </a:pPr>
            <a:r>
              <a:rPr lang="en-US" sz="1600" b="1" dirty="0">
                <a:solidFill>
                  <a:schemeClr val="tx1"/>
                </a:solidFill>
              </a:rPr>
              <a:t>Link-local Address (LLA) </a:t>
            </a:r>
            <a:r>
              <a:rPr lang="en-US" sz="1600" dirty="0">
                <a:solidFill>
                  <a:schemeClr val="tx1"/>
                </a:solidFill>
              </a:rPr>
              <a:t>- Required for every IPv6-enabled device and used to communicate with other devices on the same local link. LLAs are not routable and are confined to a single link. </a:t>
            </a: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pic>
        <p:nvPicPr>
          <p:cNvPr id="5" name="Picture 4">
            <a:extLst>
              <a:ext uri="{FF2B5EF4-FFF2-40B4-BE49-F238E27FC236}">
                <a16:creationId xmlns:a16="http://schemas.microsoft.com/office/drawing/2014/main" id="{CF1BE6E4-8308-4A7B-92AC-81146B461F10}"/>
              </a:ext>
            </a:extLst>
          </p:cNvPr>
          <p:cNvPicPr>
            <a:picLocks noChangeAspect="1"/>
          </p:cNvPicPr>
          <p:nvPr/>
        </p:nvPicPr>
        <p:blipFill>
          <a:blip r:embed="rId3"/>
          <a:stretch>
            <a:fillRect/>
          </a:stretch>
        </p:blipFill>
        <p:spPr>
          <a:xfrm>
            <a:off x="5291666" y="675564"/>
            <a:ext cx="3528847" cy="2982036"/>
          </a:xfrm>
          <a:prstGeom prst="rect">
            <a:avLst/>
          </a:prstGeom>
        </p:spPr>
      </p:pic>
    </p:spTree>
    <p:extLst>
      <p:ext uri="{BB962C8B-B14F-4D97-AF65-F5344CB8AC3E}">
        <p14:creationId xmlns:p14="http://schemas.microsoft.com/office/powerpoint/2010/main" val="291648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A Note About the Unique Local Address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57250"/>
            <a:ext cx="7913688" cy="2690789"/>
          </a:xfrm>
        </p:spPr>
        <p:txBody>
          <a:bodyPr/>
          <a:lstStyle/>
          <a:p>
            <a:pPr marL="0" indent="0" algn="l" defTabSz="684213" fontAlgn="base">
              <a:spcBef>
                <a:spcPts val="600"/>
              </a:spcBef>
              <a:spcAft>
                <a:spcPts val="600"/>
              </a:spcAft>
              <a:buClr>
                <a:schemeClr val="tx2"/>
              </a:buClr>
              <a:buSzPct val="90000"/>
            </a:pPr>
            <a:r>
              <a:rPr lang="en-US" sz="1800" dirty="0">
                <a:solidFill>
                  <a:schemeClr val="tx1"/>
                </a:solidFill>
              </a:rPr>
              <a:t>The IPv6 unique local addresses (range fc00::/7 to fdff::/7) have some similarity to RFC 1918 private addresses for IPv4, but there are significant differences:</a:t>
            </a:r>
          </a:p>
          <a:p>
            <a:pPr marL="285750" indent="-285750" algn="l">
              <a:buFont typeface="Arial" panose="020B0604020202020204" pitchFamily="34" charset="0"/>
              <a:buChar char="•"/>
            </a:pPr>
            <a:r>
              <a:rPr lang="en-US" sz="1600" dirty="0">
                <a:solidFill>
                  <a:schemeClr val="tx1"/>
                </a:solidFill>
              </a:rPr>
              <a:t>Unique local addresses are used for local addressing within a site or between a limited number of sites.</a:t>
            </a:r>
          </a:p>
          <a:p>
            <a:pPr marL="285750" indent="-285750" algn="l">
              <a:buFont typeface="Arial" panose="020B0604020202020204" pitchFamily="34" charset="0"/>
              <a:buChar char="•"/>
            </a:pPr>
            <a:r>
              <a:rPr lang="en-US" sz="1600" dirty="0">
                <a:solidFill>
                  <a:schemeClr val="tx1"/>
                </a:solidFill>
              </a:rPr>
              <a:t>Unique local addresses can be used for devices that will never need to access another network.</a:t>
            </a:r>
          </a:p>
          <a:p>
            <a:pPr marL="285750" indent="-285750" algn="l">
              <a:buFont typeface="Arial" panose="020B0604020202020204" pitchFamily="34" charset="0"/>
              <a:buChar char="•"/>
            </a:pPr>
            <a:r>
              <a:rPr lang="en-US" sz="1600" dirty="0">
                <a:solidFill>
                  <a:schemeClr val="tx1"/>
                </a:solidFill>
              </a:rPr>
              <a:t>Unique local addresses are not globally routed or translated to a global IPv6 address.</a:t>
            </a:r>
          </a:p>
          <a:p>
            <a:pPr marL="0" indent="0" algn="l"/>
            <a:endParaRPr lang="en-US" sz="18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sp>
        <p:nvSpPr>
          <p:cNvPr id="2" name="TextBox 1">
            <a:extLst>
              <a:ext uri="{FF2B5EF4-FFF2-40B4-BE49-F238E27FC236}">
                <a16:creationId xmlns:a16="http://schemas.microsoft.com/office/drawing/2014/main" id="{B2231FF7-40C5-41A9-B1B2-B932B5944E05}"/>
              </a:ext>
            </a:extLst>
          </p:cNvPr>
          <p:cNvSpPr txBox="1"/>
          <p:nvPr/>
        </p:nvSpPr>
        <p:spPr>
          <a:xfrm>
            <a:off x="566383" y="3673452"/>
            <a:ext cx="7779105" cy="830997"/>
          </a:xfrm>
          <a:prstGeom prst="rect">
            <a:avLst/>
          </a:prstGeom>
          <a:noFill/>
        </p:spPr>
        <p:txBody>
          <a:bodyPr wrap="square" rtlCol="0">
            <a:spAutoFit/>
          </a:bodyPr>
          <a:lstStyle/>
          <a:p>
            <a:r>
              <a:rPr lang="en-US" sz="1600" b="1" dirty="0"/>
              <a:t>Note</a:t>
            </a:r>
            <a:r>
              <a:rPr lang="en-US" sz="1600" dirty="0"/>
              <a:t>: Many sites use the private nature of RFC 1918 addresses to attempt to secure or hide their network from potential security risks. This was never the intended use of ULAs. </a:t>
            </a:r>
          </a:p>
        </p:txBody>
      </p:sp>
    </p:spTree>
    <p:extLst>
      <p:ext uri="{BB962C8B-B14F-4D97-AF65-F5344CB8AC3E}">
        <p14:creationId xmlns:p14="http://schemas.microsoft.com/office/powerpoint/2010/main" val="318200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GUA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7913688" cy="1653559"/>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IPv6 global unicast addresses (GUAs) are globally unique and routable on the IPv6 internet.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Currently, only GUAs with the first three bits of 001 or 2000::/3 are being assigned.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Currently available GUAs begins with a decimal 2 or a 3 (This is only 1/8th of the total available IPv6 address space).</a:t>
            </a:r>
          </a:p>
          <a:p>
            <a:pPr marL="342900" indent="-342900" algn="l">
              <a:buFont typeface="Arial" panose="020B0604020202020204" pitchFamily="34" charset="0"/>
              <a:buChar char="•"/>
            </a:pPr>
            <a:endParaRPr lang="en-US" sz="1600" dirty="0">
              <a:solidFill>
                <a:schemeClr val="tx1"/>
              </a:solidFill>
            </a:endParaRPr>
          </a:p>
        </p:txBody>
      </p:sp>
      <p:pic>
        <p:nvPicPr>
          <p:cNvPr id="4" name="Picture 3">
            <a:extLst>
              <a:ext uri="{FF2B5EF4-FFF2-40B4-BE49-F238E27FC236}">
                <a16:creationId xmlns:a16="http://schemas.microsoft.com/office/drawing/2014/main" id="{89D2C171-6C4F-462E-8801-77898CB37193}"/>
              </a:ext>
            </a:extLst>
          </p:cNvPr>
          <p:cNvPicPr>
            <a:picLocks noChangeAspect="1"/>
          </p:cNvPicPr>
          <p:nvPr/>
        </p:nvPicPr>
        <p:blipFill>
          <a:blip r:embed="rId3"/>
          <a:stretch>
            <a:fillRect/>
          </a:stretch>
        </p:blipFill>
        <p:spPr>
          <a:xfrm>
            <a:off x="1528667" y="2756848"/>
            <a:ext cx="5097321" cy="1793094"/>
          </a:xfrm>
          <a:prstGeom prst="rect">
            <a:avLst/>
          </a:prstGeom>
        </p:spPr>
      </p:pic>
    </p:spTree>
    <p:extLst>
      <p:ext uri="{BB962C8B-B14F-4D97-AF65-F5344CB8AC3E}">
        <p14:creationId xmlns:p14="http://schemas.microsoft.com/office/powerpoint/2010/main" val="302415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4338"/>
            <a:ext cx="7598042" cy="1473462"/>
          </a:xfrm>
        </p:spPr>
        <p:txBody>
          <a:bodyPr/>
          <a:lstStyle/>
          <a:p>
            <a:r>
              <a:rPr lang="en-US" dirty="0">
                <a:solidFill>
                  <a:schemeClr val="accent5">
                    <a:lumMod val="40000"/>
                    <a:lumOff val="60000"/>
                  </a:schemeClr>
                </a:solidFill>
              </a:rPr>
              <a:t>12.1 IPv4 Issues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GUA Structure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382733" y="555789"/>
            <a:ext cx="7913688" cy="3066433"/>
          </a:xfrm>
        </p:spPr>
        <p:txBody>
          <a:bodyPr/>
          <a:lstStyle/>
          <a:p>
            <a:pPr marL="0" indent="0" algn="l" defTabSz="684213" fontAlgn="base">
              <a:spcBef>
                <a:spcPts val="600"/>
              </a:spcBef>
              <a:spcAft>
                <a:spcPts val="600"/>
              </a:spcAft>
              <a:buClr>
                <a:schemeClr val="tx2"/>
              </a:buClr>
              <a:buSzPct val="90000"/>
            </a:pPr>
            <a:r>
              <a:rPr lang="en-US" sz="1600" b="1" dirty="0">
                <a:solidFill>
                  <a:srgbClr val="000000"/>
                </a:solidFill>
              </a:rPr>
              <a:t>Global Routing Prefix:</a:t>
            </a:r>
          </a:p>
          <a:p>
            <a:pPr lvl="1">
              <a:lnSpc>
                <a:spcPct val="100000"/>
              </a:lnSpc>
              <a:spcBef>
                <a:spcPts val="300"/>
              </a:spcBef>
              <a:spcAft>
                <a:spcPts val="300"/>
              </a:spcAft>
              <a:buSzPct val="90000"/>
            </a:pPr>
            <a:r>
              <a:rPr lang="en-US" sz="1600" dirty="0">
                <a:solidFill>
                  <a:srgbClr val="000000"/>
                </a:solidFill>
              </a:rPr>
              <a:t>The global routing prefix is the prefix, or network, portion of the address that is assigned by the provider, such as an ISP, to a customer or site. The global routing prefix will vary depending on ISP policies.</a:t>
            </a:r>
          </a:p>
          <a:p>
            <a:pPr marL="0" indent="0" algn="l" defTabSz="684213" fontAlgn="base">
              <a:spcBef>
                <a:spcPts val="600"/>
              </a:spcBef>
              <a:spcAft>
                <a:spcPts val="600"/>
              </a:spcAft>
              <a:buClr>
                <a:schemeClr val="tx2"/>
              </a:buClr>
              <a:buSzPct val="90000"/>
            </a:pPr>
            <a:r>
              <a:rPr lang="en-US" sz="1600" b="1" dirty="0">
                <a:solidFill>
                  <a:srgbClr val="000000"/>
                </a:solidFill>
              </a:rPr>
              <a:t>Subnet ID:</a:t>
            </a:r>
          </a:p>
          <a:p>
            <a:pPr lvl="1">
              <a:lnSpc>
                <a:spcPct val="100000"/>
              </a:lnSpc>
              <a:spcBef>
                <a:spcPts val="300"/>
              </a:spcBef>
              <a:spcAft>
                <a:spcPts val="300"/>
              </a:spcAft>
              <a:buSzPct val="90000"/>
            </a:pPr>
            <a:r>
              <a:rPr lang="en-US" sz="1600" dirty="0">
                <a:solidFill>
                  <a:srgbClr val="000000"/>
                </a:solidFill>
              </a:rPr>
              <a:t>The Subnet ID field is the area between the Global Routing Prefix and the Interface ID. The Subnet ID is used by an organization to identify subnets within its site.</a:t>
            </a:r>
          </a:p>
          <a:p>
            <a:pPr marL="0" indent="0" algn="l" defTabSz="684213" fontAlgn="base">
              <a:spcBef>
                <a:spcPts val="600"/>
              </a:spcBef>
              <a:spcAft>
                <a:spcPts val="600"/>
              </a:spcAft>
              <a:buClr>
                <a:schemeClr val="tx2"/>
              </a:buClr>
              <a:buSzPct val="90000"/>
            </a:pPr>
            <a:r>
              <a:rPr lang="en-US" sz="1600" b="1" dirty="0">
                <a:solidFill>
                  <a:srgbClr val="000000"/>
                </a:solidFill>
              </a:rPr>
              <a:t>Interface ID:</a:t>
            </a:r>
          </a:p>
          <a:p>
            <a:pPr lvl="1">
              <a:lnSpc>
                <a:spcPct val="100000"/>
              </a:lnSpc>
              <a:spcBef>
                <a:spcPts val="300"/>
              </a:spcBef>
              <a:spcAft>
                <a:spcPts val="300"/>
              </a:spcAft>
              <a:buSzPct val="90000"/>
            </a:pPr>
            <a:r>
              <a:rPr lang="en-US" sz="1600" dirty="0">
                <a:solidFill>
                  <a:srgbClr val="000000"/>
                </a:solidFill>
              </a:rPr>
              <a:t>The IPv6 interface ID is equivalent to the host portion of an IPv4 address. It is strongly recommended that in most cases /64 subnets should be used, which creates a 64-bit interface ID.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p:txBody>
      </p:sp>
      <p:sp>
        <p:nvSpPr>
          <p:cNvPr id="2" name="TextBox 1">
            <a:extLst>
              <a:ext uri="{FF2B5EF4-FFF2-40B4-BE49-F238E27FC236}">
                <a16:creationId xmlns:a16="http://schemas.microsoft.com/office/drawing/2014/main" id="{FC68A82F-60E8-4147-8B2F-E378272C665E}"/>
              </a:ext>
            </a:extLst>
          </p:cNvPr>
          <p:cNvSpPr txBox="1"/>
          <p:nvPr/>
        </p:nvSpPr>
        <p:spPr>
          <a:xfrm>
            <a:off x="431799" y="4178011"/>
            <a:ext cx="7815555" cy="461665"/>
          </a:xfrm>
          <a:prstGeom prst="rect">
            <a:avLst/>
          </a:prstGeom>
          <a:noFill/>
        </p:spPr>
        <p:txBody>
          <a:bodyPr wrap="square" rtlCol="0">
            <a:spAutoFit/>
          </a:bodyPr>
          <a:lstStyle/>
          <a:p>
            <a:r>
              <a:rPr lang="en-US" sz="1200" b="1" dirty="0"/>
              <a:t>Note</a:t>
            </a:r>
            <a:r>
              <a:rPr lang="en-US" sz="1200" dirty="0"/>
              <a:t>: IPv6 allows the all-0s and all-1s host addresses can be assigned to a device. The all-0s address is reserved as a Subnet-Router anycast address, and should be assigned only to routers.</a:t>
            </a:r>
          </a:p>
        </p:txBody>
      </p:sp>
    </p:spTree>
    <p:extLst>
      <p:ext uri="{BB962C8B-B14F-4D97-AF65-F5344CB8AC3E}">
        <p14:creationId xmlns:p14="http://schemas.microsoft.com/office/powerpoint/2010/main" val="33926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LLA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504424" y="819502"/>
            <a:ext cx="8135151" cy="221417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IPv6 link-local address (LLA) enables a device to communicate with other IPv6-enabled devices on the same link and only on that link (subnet).</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Packets with a source or destination LLA cannot be routed.</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Every IPv6-enabled network interface must have an LLA.</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If an LLA is not configured manually on an interface, the device will automatically create one.</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IPv6 LLAs are in the fe80::/10 range.</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233BF2F6-9976-4706-A856-94F952BD6655}"/>
              </a:ext>
            </a:extLst>
          </p:cNvPr>
          <p:cNvPicPr>
            <a:picLocks noChangeAspect="1"/>
          </p:cNvPicPr>
          <p:nvPr/>
        </p:nvPicPr>
        <p:blipFill>
          <a:blip r:embed="rId3"/>
          <a:stretch>
            <a:fillRect/>
          </a:stretch>
        </p:blipFill>
        <p:spPr>
          <a:xfrm>
            <a:off x="1793289" y="3121345"/>
            <a:ext cx="4838608" cy="1585762"/>
          </a:xfrm>
          <a:prstGeom prst="rect">
            <a:avLst/>
          </a:prstGeom>
        </p:spPr>
      </p:pic>
    </p:spTree>
    <p:extLst>
      <p:ext uri="{BB962C8B-B14F-4D97-AF65-F5344CB8AC3E}">
        <p14:creationId xmlns:p14="http://schemas.microsoft.com/office/powerpoint/2010/main" val="13117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12.4 GUA and LLA Static Configuration</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on a Router</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135151" cy="206428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Most IPv6 configuration and verification commands in the Cisco IOS are similar to their IPv4 counterparts. In many cases, the only difference is the use of </a:t>
            </a:r>
            <a:r>
              <a:rPr lang="en-US" sz="1600" b="1" dirty="0">
                <a:solidFill>
                  <a:srgbClr val="000000"/>
                </a:solidFill>
              </a:rPr>
              <a:t>ipv6</a:t>
            </a:r>
            <a:r>
              <a:rPr lang="en-US" sz="1600" dirty="0">
                <a:solidFill>
                  <a:srgbClr val="000000"/>
                </a:solidFill>
              </a:rPr>
              <a:t> in place of </a:t>
            </a:r>
            <a:r>
              <a:rPr lang="en-US" sz="1600" b="1" dirty="0">
                <a:solidFill>
                  <a:srgbClr val="000000"/>
                </a:solidFill>
              </a:rPr>
              <a:t>ip</a:t>
            </a:r>
            <a:r>
              <a:rPr lang="en-US" sz="1600" dirty="0">
                <a:solidFill>
                  <a:srgbClr val="000000"/>
                </a:solidFill>
              </a:rPr>
              <a:t> within the commands.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command to configure an IPv6 GUA on an interface is: </a:t>
            </a:r>
            <a:r>
              <a:rPr lang="en-US" sz="1600" b="1" dirty="0">
                <a:solidFill>
                  <a:srgbClr val="000000"/>
                </a:solidFill>
              </a:rPr>
              <a:t>ipv6 address</a:t>
            </a:r>
            <a:r>
              <a:rPr lang="en-US" sz="1600" dirty="0">
                <a:solidFill>
                  <a:srgbClr val="000000"/>
                </a:solidFill>
              </a:rPr>
              <a:t> </a:t>
            </a:r>
            <a:r>
              <a:rPr lang="en-US" sz="1600" i="1" dirty="0">
                <a:solidFill>
                  <a:srgbClr val="000000"/>
                </a:solidFill>
              </a:rPr>
              <a:t>ipv6-address/prefix-length.</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example shows commands to configure a GUA on the G0/0/0 interface on R1:</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8" name="Rectangle 2">
            <a:extLst>
              <a:ext uri="{FF2B5EF4-FFF2-40B4-BE49-F238E27FC236}">
                <a16:creationId xmlns:a16="http://schemas.microsoft.com/office/drawing/2014/main" id="{4855BE97-77D7-4D00-9761-F371C2A2434E}"/>
              </a:ext>
            </a:extLst>
          </p:cNvPr>
          <p:cNvSpPr>
            <a:spLocks noChangeArrowheads="1"/>
          </p:cNvSpPr>
          <p:nvPr/>
        </p:nvSpPr>
        <p:spPr bwMode="auto">
          <a:xfrm>
            <a:off x="1798864" y="3249227"/>
            <a:ext cx="4747759" cy="707886"/>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2001:db8:acad:1::1/64</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no shutdown</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exit</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8201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on a Windows Host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3474375" cy="225679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Manually configuring the IPv6 address on a host is similar to configuring an IPv4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GUA or LLA of the router interface can be used as the default gateway. Best practice is to use the LLA.</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4" name="TextBox 3">
            <a:extLst>
              <a:ext uri="{FF2B5EF4-FFF2-40B4-BE49-F238E27FC236}">
                <a16:creationId xmlns:a16="http://schemas.microsoft.com/office/drawing/2014/main" id="{6A528590-4F2F-4C75-AAF1-01FE9ADDA800}"/>
              </a:ext>
            </a:extLst>
          </p:cNvPr>
          <p:cNvSpPr txBox="1"/>
          <p:nvPr/>
        </p:nvSpPr>
        <p:spPr>
          <a:xfrm>
            <a:off x="431799" y="3595055"/>
            <a:ext cx="3474375" cy="738664"/>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When DHCPv6 or SLAAC is used, the LLA of the router will automatically be specified as the default gateway address.</a:t>
            </a:r>
          </a:p>
        </p:txBody>
      </p:sp>
      <p:pic>
        <p:nvPicPr>
          <p:cNvPr id="2" name="Picture 1">
            <a:extLst>
              <a:ext uri="{FF2B5EF4-FFF2-40B4-BE49-F238E27FC236}">
                <a16:creationId xmlns:a16="http://schemas.microsoft.com/office/drawing/2014/main" id="{2CFFDA62-B00A-4541-A999-09D57E536332}"/>
              </a:ext>
            </a:extLst>
          </p:cNvPr>
          <p:cNvPicPr>
            <a:picLocks noChangeAspect="1"/>
          </p:cNvPicPr>
          <p:nvPr/>
        </p:nvPicPr>
        <p:blipFill>
          <a:blip r:embed="rId3"/>
          <a:stretch>
            <a:fillRect/>
          </a:stretch>
        </p:blipFill>
        <p:spPr>
          <a:xfrm>
            <a:off x="4362172" y="922607"/>
            <a:ext cx="4151513" cy="3501906"/>
          </a:xfrm>
          <a:prstGeom prst="rect">
            <a:avLst/>
          </a:prstGeom>
        </p:spPr>
      </p:pic>
    </p:spTree>
    <p:extLst>
      <p:ext uri="{BB962C8B-B14F-4D97-AF65-F5344CB8AC3E}">
        <p14:creationId xmlns:p14="http://schemas.microsoft.com/office/powerpoint/2010/main" val="21670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of a Link-Local Unicast Address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7753412" cy="184131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Configuring the LLA manually lets you create an address that is recognizable and easier to remember.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LLAs can be configured manually using the </a:t>
            </a:r>
            <a:r>
              <a:rPr lang="en-US" sz="1600" b="1" dirty="0">
                <a:solidFill>
                  <a:srgbClr val="000000"/>
                </a:solidFill>
              </a:rPr>
              <a:t>ipv6 address</a:t>
            </a:r>
            <a:r>
              <a:rPr lang="en-US" sz="1600" dirty="0">
                <a:solidFill>
                  <a:srgbClr val="000000"/>
                </a:solidFill>
              </a:rPr>
              <a:t> </a:t>
            </a:r>
            <a:r>
              <a:rPr lang="en-US" sz="1600" i="1" dirty="0">
                <a:solidFill>
                  <a:srgbClr val="000000"/>
                </a:solidFill>
              </a:rPr>
              <a:t>ipv6-link-local-address</a:t>
            </a:r>
            <a:r>
              <a:rPr lang="en-US" sz="1600" dirty="0">
                <a:solidFill>
                  <a:srgbClr val="000000"/>
                </a:solidFill>
              </a:rPr>
              <a:t> </a:t>
            </a:r>
            <a:r>
              <a:rPr lang="en-US" sz="1600" b="1" dirty="0">
                <a:solidFill>
                  <a:srgbClr val="000000"/>
                </a:solidFill>
              </a:rPr>
              <a:t>link-local</a:t>
            </a:r>
            <a:r>
              <a:rPr lang="en-US" sz="1600" dirty="0">
                <a:solidFill>
                  <a:srgbClr val="000000"/>
                </a:solidFill>
              </a:rPr>
              <a:t> command.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example shows commands to configure a LLA on the G0/0/0 interface on R1</a:t>
            </a: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7" name="Rectangle 2">
            <a:extLst>
              <a:ext uri="{FF2B5EF4-FFF2-40B4-BE49-F238E27FC236}">
                <a16:creationId xmlns:a16="http://schemas.microsoft.com/office/drawing/2014/main" id="{2B5222D8-7C54-4682-A886-0C1FFB40FC91}"/>
              </a:ext>
            </a:extLst>
          </p:cNvPr>
          <p:cNvSpPr>
            <a:spLocks noChangeArrowheads="1"/>
          </p:cNvSpPr>
          <p:nvPr/>
        </p:nvSpPr>
        <p:spPr bwMode="auto">
          <a:xfrm>
            <a:off x="834500" y="2876365"/>
            <a:ext cx="4747759" cy="707886"/>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fe80::1:1 link-local</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no shutdown</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exit</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p:txBody>
      </p:sp>
      <p:sp>
        <p:nvSpPr>
          <p:cNvPr id="8" name="TextBox 7">
            <a:extLst>
              <a:ext uri="{FF2B5EF4-FFF2-40B4-BE49-F238E27FC236}">
                <a16:creationId xmlns:a16="http://schemas.microsoft.com/office/drawing/2014/main" id="{3ED60E2F-2940-40F7-A61E-96AFF1D091E3}"/>
              </a:ext>
            </a:extLst>
          </p:cNvPr>
          <p:cNvSpPr txBox="1"/>
          <p:nvPr/>
        </p:nvSpPr>
        <p:spPr>
          <a:xfrm>
            <a:off x="794790" y="3838049"/>
            <a:ext cx="6755908" cy="738664"/>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The same LLA can be configured on each link as long as it is unique on that link. Common practice is to create a different LLA on each interface of the router to make it easy to identify the router and the specific interface.</a:t>
            </a:r>
          </a:p>
        </p:txBody>
      </p:sp>
    </p:spTree>
    <p:extLst>
      <p:ext uri="{BB962C8B-B14F-4D97-AF65-F5344CB8AC3E}">
        <p14:creationId xmlns:p14="http://schemas.microsoft.com/office/powerpoint/2010/main" val="6260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12.5 Dynamic Addressing for IPv6 GUAs</a:t>
            </a:r>
          </a:p>
        </p:txBody>
      </p:sp>
    </p:spTree>
    <p:custDataLst>
      <p:tags r:id="rId1"/>
    </p:custDataLst>
    <p:extLst>
      <p:ext uri="{BB962C8B-B14F-4D97-AF65-F5344CB8AC3E}">
        <p14:creationId xmlns:p14="http://schemas.microsoft.com/office/powerpoint/2010/main" val="387807781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RS and RA Messages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8135151" cy="356103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Devices obtain GUA addresses dynamically through Internet Control Message Protocol version 6 (ICMPv6) messages.</a:t>
            </a:r>
          </a:p>
          <a:p>
            <a:pPr lvl="1">
              <a:lnSpc>
                <a:spcPct val="100000"/>
              </a:lnSpc>
              <a:spcBef>
                <a:spcPts val="300"/>
              </a:spcBef>
              <a:spcAft>
                <a:spcPts val="300"/>
              </a:spcAft>
              <a:buSzPct val="90000"/>
            </a:pPr>
            <a:r>
              <a:rPr lang="en-US" sz="1600" dirty="0">
                <a:solidFill>
                  <a:srgbClr val="000000"/>
                </a:solidFill>
              </a:rPr>
              <a:t>Router Solicitation (RS) messages are sent by host devices to discover IPv6 routers</a:t>
            </a:r>
          </a:p>
          <a:p>
            <a:pPr lvl="1">
              <a:lnSpc>
                <a:spcPct val="100000"/>
              </a:lnSpc>
              <a:spcBef>
                <a:spcPts val="300"/>
              </a:spcBef>
              <a:spcAft>
                <a:spcPts val="300"/>
              </a:spcAft>
              <a:buSzPct val="90000"/>
            </a:pPr>
            <a:r>
              <a:rPr lang="en-US" sz="1600" dirty="0">
                <a:solidFill>
                  <a:srgbClr val="000000"/>
                </a:solidFill>
              </a:rPr>
              <a:t>Router Advertisement (RA) messages are sent by routers to inform hosts on how to obtain an IPv6 GUA and provide useful network information such as:</a:t>
            </a:r>
          </a:p>
          <a:p>
            <a:pPr lvl="2">
              <a:lnSpc>
                <a:spcPct val="100000"/>
              </a:lnSpc>
              <a:spcBef>
                <a:spcPts val="300"/>
              </a:spcBef>
              <a:spcAft>
                <a:spcPts val="300"/>
              </a:spcAft>
              <a:buSzPct val="90000"/>
            </a:pPr>
            <a:r>
              <a:rPr lang="en-US" sz="1600" dirty="0">
                <a:solidFill>
                  <a:srgbClr val="000000"/>
                </a:solidFill>
              </a:rPr>
              <a:t>Network prefix and prefix length</a:t>
            </a:r>
          </a:p>
          <a:p>
            <a:pPr lvl="2">
              <a:lnSpc>
                <a:spcPct val="100000"/>
              </a:lnSpc>
              <a:spcBef>
                <a:spcPts val="300"/>
              </a:spcBef>
              <a:spcAft>
                <a:spcPts val="300"/>
              </a:spcAft>
              <a:buSzPct val="90000"/>
            </a:pPr>
            <a:r>
              <a:rPr lang="en-US" sz="1600" dirty="0">
                <a:solidFill>
                  <a:srgbClr val="000000"/>
                </a:solidFill>
              </a:rPr>
              <a:t>Default gateway address</a:t>
            </a:r>
          </a:p>
          <a:p>
            <a:pPr lvl="2">
              <a:lnSpc>
                <a:spcPct val="100000"/>
              </a:lnSpc>
              <a:spcBef>
                <a:spcPts val="300"/>
              </a:spcBef>
              <a:spcAft>
                <a:spcPts val="300"/>
              </a:spcAft>
              <a:buSzPct val="90000"/>
            </a:pPr>
            <a:r>
              <a:rPr lang="en-US" sz="1600" dirty="0">
                <a:solidFill>
                  <a:srgbClr val="000000"/>
                </a:solidFill>
              </a:rPr>
              <a:t>DNS addresses and domain name</a:t>
            </a:r>
          </a:p>
          <a:p>
            <a:pPr lvl="1">
              <a:lnSpc>
                <a:spcPct val="100000"/>
              </a:lnSpc>
              <a:spcBef>
                <a:spcPts val="300"/>
              </a:spcBef>
              <a:spcAft>
                <a:spcPts val="300"/>
              </a:spcAft>
              <a:buSzPct val="90000"/>
            </a:pPr>
            <a:r>
              <a:rPr lang="en-US" sz="1600" dirty="0">
                <a:solidFill>
                  <a:srgbClr val="000000"/>
                </a:solidFill>
              </a:rPr>
              <a:t>The RA can provide three methods for configuring an IPv6 GUA :</a:t>
            </a:r>
          </a:p>
          <a:p>
            <a:pPr lvl="2">
              <a:lnSpc>
                <a:spcPct val="100000"/>
              </a:lnSpc>
              <a:spcBef>
                <a:spcPts val="300"/>
              </a:spcBef>
              <a:spcAft>
                <a:spcPts val="300"/>
              </a:spcAft>
              <a:buSzPct val="90000"/>
            </a:pPr>
            <a:r>
              <a:rPr lang="en-US" sz="1600" dirty="0">
                <a:solidFill>
                  <a:srgbClr val="000000"/>
                </a:solidFill>
              </a:rPr>
              <a:t>SLAAC</a:t>
            </a:r>
          </a:p>
          <a:p>
            <a:pPr lvl="2">
              <a:lnSpc>
                <a:spcPct val="100000"/>
              </a:lnSpc>
              <a:spcBef>
                <a:spcPts val="300"/>
              </a:spcBef>
              <a:spcAft>
                <a:spcPts val="300"/>
              </a:spcAft>
              <a:buSzPct val="90000"/>
            </a:pPr>
            <a:r>
              <a:rPr lang="en-US" sz="1600" dirty="0">
                <a:solidFill>
                  <a:srgbClr val="000000"/>
                </a:solidFill>
              </a:rPr>
              <a:t>SLAAC with stateless DHCPv6 server</a:t>
            </a:r>
          </a:p>
          <a:p>
            <a:pPr lvl="2">
              <a:lnSpc>
                <a:spcPct val="100000"/>
              </a:lnSpc>
              <a:spcBef>
                <a:spcPts val="300"/>
              </a:spcBef>
              <a:spcAft>
                <a:spcPts val="300"/>
              </a:spcAft>
              <a:buSzPct val="90000"/>
            </a:pPr>
            <a:r>
              <a:rPr lang="en-US" sz="1600" dirty="0">
                <a:solidFill>
                  <a:srgbClr val="000000"/>
                </a:solidFill>
              </a:rPr>
              <a:t>Stateful DHCPv6 (no SLAAC)</a:t>
            </a:r>
          </a:p>
          <a:p>
            <a:pPr lvl="1">
              <a:lnSpc>
                <a:spcPct val="100000"/>
              </a:lnSpc>
              <a:spcBef>
                <a:spcPts val="300"/>
              </a:spcBef>
              <a:spcAft>
                <a:spcPts val="300"/>
              </a:spcAft>
              <a:buSzPct val="90000"/>
            </a:pPr>
            <a:endParaRPr lang="en-US"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2847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1: SLAAC</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8135151" cy="1654884"/>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SLAAC allows a device to configure a GUA without the services of DHCPv6. </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Devices obtain the necessary information to configure a GUA from the ICMPv6 RA messages of the local router.</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prefix is provided by the RA and the device uses either the EUI-64 or random generation method to create an interface ID.</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785A69E3-A7F8-4358-A22F-56AA5CCA3457}"/>
              </a:ext>
            </a:extLst>
          </p:cNvPr>
          <p:cNvPicPr>
            <a:picLocks noChangeAspect="1"/>
          </p:cNvPicPr>
          <p:nvPr/>
        </p:nvPicPr>
        <p:blipFill>
          <a:blip r:embed="rId3"/>
          <a:stretch>
            <a:fillRect/>
          </a:stretch>
        </p:blipFill>
        <p:spPr>
          <a:xfrm>
            <a:off x="1660124" y="2849792"/>
            <a:ext cx="5061211" cy="1716763"/>
          </a:xfrm>
          <a:prstGeom prst="rect">
            <a:avLst/>
          </a:prstGeom>
        </p:spPr>
      </p:pic>
    </p:spTree>
    <p:extLst>
      <p:ext uri="{BB962C8B-B14F-4D97-AF65-F5344CB8AC3E}">
        <p14:creationId xmlns:p14="http://schemas.microsoft.com/office/powerpoint/2010/main" val="34014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2: SLAAC and Stateless DHCP</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8135151" cy="2403472"/>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RA can instruct a device to use both SLAAC and stateless DHCPv6. </a:t>
            </a:r>
          </a:p>
          <a:p>
            <a:pPr marL="0" indent="0" algn="l" defTabSz="684213" fontAlgn="base">
              <a:spcBef>
                <a:spcPts val="600"/>
              </a:spcBef>
              <a:spcAft>
                <a:spcPts val="600"/>
              </a:spcAft>
              <a:buClr>
                <a:schemeClr val="tx2"/>
              </a:buClr>
              <a:buSzPct val="90000"/>
            </a:pPr>
            <a:r>
              <a:rPr lang="en-US" sz="1600" dirty="0">
                <a:solidFill>
                  <a:srgbClr val="000000"/>
                </a:solidFill>
              </a:rPr>
              <a:t>The RA message suggests devices use the following:</a:t>
            </a:r>
          </a:p>
          <a:p>
            <a:pPr marL="315973" lvl="2">
              <a:spcAft>
                <a:spcPts val="600"/>
              </a:spcAft>
              <a:buSzPct val="90000"/>
              <a:buFont typeface="Arial" panose="020B0604020202020204" pitchFamily="34" charset="0"/>
              <a:buChar char="•"/>
            </a:pPr>
            <a:r>
              <a:rPr lang="en-US" sz="1600" dirty="0">
                <a:solidFill>
                  <a:srgbClr val="000000"/>
                </a:solidFill>
              </a:rPr>
              <a:t>SLAAC to create its own IPv6 GUA</a:t>
            </a:r>
          </a:p>
          <a:p>
            <a:pPr marL="315973" lvl="2">
              <a:spcAft>
                <a:spcPts val="600"/>
              </a:spcAft>
              <a:buSzPct val="90000"/>
              <a:buFont typeface="Arial" panose="020B0604020202020204" pitchFamily="34" charset="0"/>
              <a:buChar char="•"/>
            </a:pPr>
            <a:r>
              <a:rPr lang="en-US" sz="1600" dirty="0">
                <a:solidFill>
                  <a:srgbClr val="000000"/>
                </a:solidFill>
              </a:rPr>
              <a:t>The router LLA, which is the RA source IPv6 address, as the default gateway address</a:t>
            </a:r>
          </a:p>
          <a:p>
            <a:pPr marL="315973" lvl="2">
              <a:spcAft>
                <a:spcPts val="600"/>
              </a:spcAft>
              <a:buSzPct val="90000"/>
              <a:buFont typeface="Arial" panose="020B0604020202020204" pitchFamily="34" charset="0"/>
              <a:buChar char="•"/>
            </a:pPr>
            <a:r>
              <a:rPr lang="en-US" sz="1600" dirty="0">
                <a:solidFill>
                  <a:srgbClr val="000000"/>
                </a:solidFill>
              </a:rPr>
              <a:t>A stateless DHCPv6 server to obtain other information such as a DNS server address and a domain name</a:t>
            </a:r>
          </a:p>
          <a:p>
            <a:pPr marL="242948" lvl="1" indent="-169863">
              <a:spcAft>
                <a:spcPts val="600"/>
              </a:spcAft>
              <a:buSzPct val="90000"/>
              <a:buFont typeface="Arial" panose="020B0604020202020204" pitchFamily="34" charset="0"/>
              <a:buChar char="•"/>
            </a:pPr>
            <a:endParaRPr lang="en-US" sz="8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E9473035-7613-4908-A09B-92FC6C06B34D}"/>
              </a:ext>
            </a:extLst>
          </p:cNvPr>
          <p:cNvPicPr>
            <a:picLocks noChangeAspect="1"/>
          </p:cNvPicPr>
          <p:nvPr/>
        </p:nvPicPr>
        <p:blipFill>
          <a:blip r:embed="rId3"/>
          <a:stretch>
            <a:fillRect/>
          </a:stretch>
        </p:blipFill>
        <p:spPr>
          <a:xfrm>
            <a:off x="2426068" y="3438523"/>
            <a:ext cx="3613209" cy="1560006"/>
          </a:xfrm>
          <a:prstGeom prst="rect">
            <a:avLst/>
          </a:prstGeom>
        </p:spPr>
      </p:pic>
    </p:spTree>
    <p:extLst>
      <p:ext uri="{BB962C8B-B14F-4D97-AF65-F5344CB8AC3E}">
        <p14:creationId xmlns:p14="http://schemas.microsoft.com/office/powerpoint/2010/main" val="127629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Issues</a:t>
            </a:r>
            <a:br>
              <a:rPr lang="en-US" dirty="0"/>
            </a:br>
            <a:r>
              <a:rPr lang="en-US" sz="2400" dirty="0"/>
              <a:t>Need for IPv6</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073946"/>
          </a:xfrm>
        </p:spPr>
        <p:txBody>
          <a:bodyPr/>
          <a:lstStyle/>
          <a:p>
            <a:pPr marL="342900" indent="-342900" algn="l">
              <a:buFont typeface="Arial" panose="020B0604020202020204" pitchFamily="34" charset="0"/>
              <a:buChar char="•"/>
            </a:pPr>
            <a:r>
              <a:rPr lang="en-US" sz="1600" dirty="0">
                <a:solidFill>
                  <a:schemeClr val="tx1"/>
                </a:solidFill>
              </a:rPr>
              <a:t>IPv4 is running out of addresses. IPv6 is the successor to IPv4. IPv6 has a much larger 128-bit address space.</a:t>
            </a:r>
          </a:p>
          <a:p>
            <a:pPr marL="342900" indent="-342900" algn="l">
              <a:buFont typeface="Arial" panose="020B0604020202020204" pitchFamily="34" charset="0"/>
              <a:buChar char="•"/>
            </a:pPr>
            <a:r>
              <a:rPr lang="en-US" sz="1600" dirty="0">
                <a:solidFill>
                  <a:schemeClr val="tx1"/>
                </a:solidFill>
              </a:rPr>
              <a:t>The development of IPv6 also included fixes for IPv4 limitations and other enhancements.</a:t>
            </a:r>
          </a:p>
          <a:p>
            <a:pPr marL="342900" indent="-342900" algn="l">
              <a:buFont typeface="Arial" panose="020B0604020202020204" pitchFamily="34" charset="0"/>
              <a:buChar char="•"/>
            </a:pPr>
            <a:r>
              <a:rPr lang="en-US" sz="1600" dirty="0">
                <a:solidFill>
                  <a:schemeClr val="tx1"/>
                </a:solidFill>
              </a:rPr>
              <a:t>With an increasing internet population, a limited IPv4 address space, issues with NAT and the IoT, the time has come to begin the transition to IPv6.</a:t>
            </a:r>
          </a:p>
          <a:p>
            <a:pPr marL="342900" indent="-342900" algn="l">
              <a:buFont typeface="Arial" panose="020B0604020202020204" pitchFamily="34" charset="0"/>
              <a:buChar char="•"/>
            </a:pPr>
            <a:endParaRPr lang="en-US" sz="1600" dirty="0">
              <a:solidFill>
                <a:schemeClr val="tx1"/>
              </a:solidFill>
            </a:endParaRPr>
          </a:p>
        </p:txBody>
      </p:sp>
      <p:pic>
        <p:nvPicPr>
          <p:cNvPr id="5" name="Picture 4">
            <a:extLst>
              <a:ext uri="{FF2B5EF4-FFF2-40B4-BE49-F238E27FC236}">
                <a16:creationId xmlns:a16="http://schemas.microsoft.com/office/drawing/2014/main" id="{BFB1C0E8-9A48-4776-9AE6-431C4EFFF458}"/>
              </a:ext>
            </a:extLst>
          </p:cNvPr>
          <p:cNvPicPr>
            <a:picLocks noChangeAspect="1"/>
          </p:cNvPicPr>
          <p:nvPr/>
        </p:nvPicPr>
        <p:blipFill>
          <a:blip r:embed="rId3"/>
          <a:stretch>
            <a:fillRect/>
          </a:stretch>
        </p:blipFill>
        <p:spPr>
          <a:xfrm>
            <a:off x="4657274" y="855418"/>
            <a:ext cx="4135847" cy="2453469"/>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3: Stateful DHCPv6</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23333" y="620784"/>
            <a:ext cx="8135151" cy="2630416"/>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RA can instruct a device to use stateful DHCPv6 only.</a:t>
            </a:r>
          </a:p>
          <a:p>
            <a:pPr marL="0" indent="0" algn="l" defTabSz="684213" fontAlgn="base">
              <a:spcBef>
                <a:spcPts val="600"/>
              </a:spcBef>
              <a:spcAft>
                <a:spcPts val="600"/>
              </a:spcAft>
              <a:buClr>
                <a:schemeClr val="tx2"/>
              </a:buClr>
              <a:buSzPct val="90000"/>
            </a:pPr>
            <a:r>
              <a:rPr lang="en-US" sz="1600" dirty="0">
                <a:solidFill>
                  <a:srgbClr val="000000"/>
                </a:solidFill>
              </a:rPr>
              <a:t>Stateful DHCPv6 is similar to DHCP for IPv4. A device can automatically receive a GUA, prefix length, and the addresses of DNS servers from a stateful DHCPv6 server.</a:t>
            </a:r>
          </a:p>
          <a:p>
            <a:pPr marL="0" indent="0" algn="l" defTabSz="684213" fontAlgn="base">
              <a:spcBef>
                <a:spcPts val="600"/>
              </a:spcBef>
              <a:spcAft>
                <a:spcPts val="600"/>
              </a:spcAft>
              <a:buClr>
                <a:schemeClr val="tx2"/>
              </a:buClr>
              <a:buSzPct val="90000"/>
            </a:pPr>
            <a:r>
              <a:rPr lang="en-US" sz="1600" dirty="0">
                <a:solidFill>
                  <a:srgbClr val="000000"/>
                </a:solidFill>
              </a:rPr>
              <a:t>The RA message suggests devices use the following:</a:t>
            </a:r>
          </a:p>
          <a:p>
            <a:pPr marL="315973" lvl="2">
              <a:spcAft>
                <a:spcPts val="600"/>
              </a:spcAft>
              <a:buSzPct val="90000"/>
              <a:buFont typeface="Arial" panose="020B0604020202020204" pitchFamily="34" charset="0"/>
              <a:buChar char="•"/>
            </a:pPr>
            <a:r>
              <a:rPr lang="en-US" sz="1600" dirty="0">
                <a:solidFill>
                  <a:srgbClr val="000000"/>
                </a:solidFill>
              </a:rPr>
              <a:t>The router LLA, which is the RA source IPv6 address, for the default gateway address.</a:t>
            </a:r>
          </a:p>
          <a:p>
            <a:pPr marL="315973" lvl="2">
              <a:spcAft>
                <a:spcPts val="600"/>
              </a:spcAft>
              <a:buSzPct val="90000"/>
              <a:buFont typeface="Arial" panose="020B0604020202020204" pitchFamily="34" charset="0"/>
              <a:buChar char="•"/>
            </a:pPr>
            <a:r>
              <a:rPr lang="en-US" sz="1600" dirty="0">
                <a:solidFill>
                  <a:srgbClr val="000000"/>
                </a:solidFill>
              </a:rPr>
              <a:t>A stateful DHCPv6 server to obtain a GUA, DNS server address, domain name and other necessary information.</a:t>
            </a:r>
          </a:p>
        </p:txBody>
      </p:sp>
      <p:pic>
        <p:nvPicPr>
          <p:cNvPr id="7" name="Picture 6">
            <a:extLst>
              <a:ext uri="{FF2B5EF4-FFF2-40B4-BE49-F238E27FC236}">
                <a16:creationId xmlns:a16="http://schemas.microsoft.com/office/drawing/2014/main" id="{A530BE2A-E711-4139-BAE5-9E0C41986889}"/>
              </a:ext>
            </a:extLst>
          </p:cNvPr>
          <p:cNvPicPr>
            <a:picLocks noChangeAspect="1"/>
          </p:cNvPicPr>
          <p:nvPr/>
        </p:nvPicPr>
        <p:blipFill>
          <a:blip r:embed="rId3"/>
          <a:stretch>
            <a:fillRect/>
          </a:stretch>
        </p:blipFill>
        <p:spPr>
          <a:xfrm>
            <a:off x="2155135" y="3404657"/>
            <a:ext cx="3613209" cy="1560006"/>
          </a:xfrm>
          <a:prstGeom prst="rect">
            <a:avLst/>
          </a:prstGeom>
        </p:spPr>
      </p:pic>
    </p:spTree>
    <p:extLst>
      <p:ext uri="{BB962C8B-B14F-4D97-AF65-F5344CB8AC3E}">
        <p14:creationId xmlns:p14="http://schemas.microsoft.com/office/powerpoint/2010/main" val="85737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EUI-64 Process vs. Randomly Generated</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3465497" cy="3332764"/>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When the RA message is either SLAAC or SLAAC with stateless DHCPv6, the client must generate its own interface ID.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interface ID can be created using the EUI-64 process or a randomly generated 64-bit number.</a:t>
            </a:r>
          </a:p>
        </p:txBody>
      </p:sp>
      <p:pic>
        <p:nvPicPr>
          <p:cNvPr id="2" name="Picture 1">
            <a:extLst>
              <a:ext uri="{FF2B5EF4-FFF2-40B4-BE49-F238E27FC236}">
                <a16:creationId xmlns:a16="http://schemas.microsoft.com/office/drawing/2014/main" id="{EE493C9A-465A-442D-B022-1193868DEE8E}"/>
              </a:ext>
            </a:extLst>
          </p:cNvPr>
          <p:cNvPicPr>
            <a:picLocks noChangeAspect="1"/>
          </p:cNvPicPr>
          <p:nvPr/>
        </p:nvPicPr>
        <p:blipFill>
          <a:blip r:embed="rId3"/>
          <a:stretch>
            <a:fillRect/>
          </a:stretch>
        </p:blipFill>
        <p:spPr>
          <a:xfrm>
            <a:off x="4181383" y="950785"/>
            <a:ext cx="4429956" cy="3417029"/>
          </a:xfrm>
          <a:prstGeom prst="rect">
            <a:avLst/>
          </a:prstGeom>
        </p:spPr>
      </p:pic>
    </p:spTree>
    <p:extLst>
      <p:ext uri="{BB962C8B-B14F-4D97-AF65-F5344CB8AC3E}">
        <p14:creationId xmlns:p14="http://schemas.microsoft.com/office/powerpoint/2010/main" val="28446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EUI-64 Process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201295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IEEE defined the Extended Unique Identifier (EUI) or modified EUI-64 process which performs the following: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16 bit value of fffe (in hexadecimal) is inserted into the middle of the 48-bit Ethernet MAC address of the client.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7</a:t>
            </a:r>
            <a:r>
              <a:rPr lang="en-US" sz="1600" baseline="30000" dirty="0">
                <a:solidFill>
                  <a:srgbClr val="000000"/>
                </a:solidFill>
              </a:rPr>
              <a:t>th</a:t>
            </a:r>
            <a:r>
              <a:rPr lang="en-US" sz="1600" dirty="0">
                <a:solidFill>
                  <a:srgbClr val="000000"/>
                </a:solidFill>
              </a:rPr>
              <a:t> bit of the client MAC address is reversed. In this case, from binary 0 to 1.</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Example:</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graphicFrame>
        <p:nvGraphicFramePr>
          <p:cNvPr id="7" name="Content Placeholder 6">
            <a:extLst>
              <a:ext uri="{FF2B5EF4-FFF2-40B4-BE49-F238E27FC236}">
                <a16:creationId xmlns:a16="http://schemas.microsoft.com/office/drawing/2014/main" id="{AAD66462-6C30-4680-B48A-2A6E24F7168D}"/>
              </a:ext>
            </a:extLst>
          </p:cNvPr>
          <p:cNvGraphicFramePr>
            <a:graphicFrameLocks/>
          </p:cNvGraphicFramePr>
          <p:nvPr>
            <p:extLst>
              <p:ext uri="{D42A27DB-BD31-4B8C-83A1-F6EECF244321}">
                <p14:modId xmlns:p14="http://schemas.microsoft.com/office/powerpoint/2010/main" val="2740663517"/>
              </p:ext>
            </p:extLst>
          </p:nvPr>
        </p:nvGraphicFramePr>
        <p:xfrm>
          <a:off x="798511" y="3180385"/>
          <a:ext cx="4160947" cy="996408"/>
        </p:xfrm>
        <a:graphic>
          <a:graphicData uri="http://schemas.openxmlformats.org/drawingml/2006/table">
            <a:tbl>
              <a:tblPr firstRow="1" bandRow="1">
                <a:tableStyleId>{5C22544A-7EE6-4342-B048-85BDC9FD1C3A}</a:tableStyleId>
              </a:tblPr>
              <a:tblGrid>
                <a:gridCol w="2070864">
                  <a:extLst>
                    <a:ext uri="{9D8B030D-6E8A-4147-A177-3AD203B41FA5}">
                      <a16:colId xmlns:a16="http://schemas.microsoft.com/office/drawing/2014/main" val="3729139006"/>
                    </a:ext>
                  </a:extLst>
                </a:gridCol>
                <a:gridCol w="2090083">
                  <a:extLst>
                    <a:ext uri="{9D8B030D-6E8A-4147-A177-3AD203B41FA5}">
                      <a16:colId xmlns:a16="http://schemas.microsoft.com/office/drawing/2014/main" val="1988913492"/>
                    </a:ext>
                  </a:extLst>
                </a:gridCol>
              </a:tblGrid>
              <a:tr h="498204">
                <a:tc>
                  <a:txBody>
                    <a:bodyPr/>
                    <a:lstStyle/>
                    <a:p>
                      <a:r>
                        <a:rPr lang="en-US" sz="1400" b="0" dirty="0">
                          <a:solidFill>
                            <a:srgbClr val="000000"/>
                          </a:solidFill>
                        </a:rPr>
                        <a:t>48-bit MAC</a:t>
                      </a:r>
                    </a:p>
                  </a:txBody>
                  <a:tcPr>
                    <a:solidFill>
                      <a:srgbClr val="E7E9EB"/>
                    </a:solidFill>
                  </a:tcPr>
                </a:tc>
                <a:tc>
                  <a:txBody>
                    <a:bodyPr/>
                    <a:lstStyle/>
                    <a:p>
                      <a:r>
                        <a:rPr lang="en-US" sz="1400" b="0" dirty="0">
                          <a:solidFill>
                            <a:srgbClr val="000000"/>
                          </a:solidFill>
                        </a:rPr>
                        <a:t>fc:99:47:75:ce:e0</a:t>
                      </a:r>
                    </a:p>
                  </a:txBody>
                  <a:tcPr>
                    <a:solidFill>
                      <a:srgbClr val="E7E9EB"/>
                    </a:solidFill>
                  </a:tcPr>
                </a:tc>
                <a:extLst>
                  <a:ext uri="{0D108BD9-81ED-4DB2-BD59-A6C34878D82A}">
                    <a16:rowId xmlns:a16="http://schemas.microsoft.com/office/drawing/2014/main" val="3849654457"/>
                  </a:ext>
                </a:extLst>
              </a:tr>
              <a:tr h="498204">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EUI-64 Interface ID</a:t>
                      </a:r>
                    </a:p>
                  </a:txBody>
                  <a:tcPr/>
                </a:tc>
                <a:tc>
                  <a:txBody>
                    <a:bodyPr/>
                    <a:lstStyle/>
                    <a:p>
                      <a:r>
                        <a:rPr lang="en-US" sz="1400" dirty="0">
                          <a:solidFill>
                            <a:srgbClr val="000000"/>
                          </a:solidFill>
                        </a:rPr>
                        <a:t>f</a:t>
                      </a:r>
                      <a:r>
                        <a:rPr lang="en-US" sz="1400" dirty="0">
                          <a:solidFill>
                            <a:srgbClr val="FF0000"/>
                          </a:solidFill>
                        </a:rPr>
                        <a:t>e</a:t>
                      </a:r>
                      <a:r>
                        <a:rPr lang="en-US" sz="1400" dirty="0">
                          <a:solidFill>
                            <a:srgbClr val="000000"/>
                          </a:solidFill>
                        </a:rPr>
                        <a:t>:99:47:</a:t>
                      </a:r>
                      <a:r>
                        <a:rPr lang="en-US" sz="1400" dirty="0">
                          <a:solidFill>
                            <a:srgbClr val="FF0000"/>
                          </a:solidFill>
                        </a:rPr>
                        <a:t>ff:fe</a:t>
                      </a:r>
                      <a:r>
                        <a:rPr lang="en-US" sz="1400" dirty="0">
                          <a:solidFill>
                            <a:srgbClr val="000000"/>
                          </a:solidFill>
                        </a:rPr>
                        <a:t>:75:ce:e0</a:t>
                      </a: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21157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Randomly Generated Interface IDs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7913688" cy="114184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Depending upon the operating system, a device may use a randomly generated interface ID instead of using the MAC address and the EUI-64 process.</a:t>
            </a:r>
          </a:p>
          <a:p>
            <a:pPr marL="0" indent="0" algn="l" defTabSz="684213" fontAlgn="base">
              <a:spcBef>
                <a:spcPts val="600"/>
              </a:spcBef>
              <a:spcAft>
                <a:spcPts val="600"/>
              </a:spcAft>
              <a:buClr>
                <a:schemeClr val="tx2"/>
              </a:buClr>
              <a:buSzPct val="90000"/>
            </a:pPr>
            <a:r>
              <a:rPr lang="en-US" sz="1600" dirty="0">
                <a:solidFill>
                  <a:srgbClr val="000000"/>
                </a:solidFill>
              </a:rPr>
              <a:t>Beginning with Windows Vista, Windows uses a randomly generated interface ID instead of one created with EUI-64.</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2" name="TextBox 1">
            <a:extLst>
              <a:ext uri="{FF2B5EF4-FFF2-40B4-BE49-F238E27FC236}">
                <a16:creationId xmlns:a16="http://schemas.microsoft.com/office/drawing/2014/main" id="{84198DBB-B1C5-4711-B1B9-13D7E8D0E3A0}"/>
              </a:ext>
            </a:extLst>
          </p:cNvPr>
          <p:cNvSpPr txBox="1"/>
          <p:nvPr/>
        </p:nvSpPr>
        <p:spPr>
          <a:xfrm>
            <a:off x="1948293" y="5884208"/>
            <a:ext cx="184731" cy="369332"/>
          </a:xfrm>
          <a:prstGeom prst="rect">
            <a:avLst/>
          </a:prstGeom>
          <a:noFill/>
        </p:spPr>
        <p:txBody>
          <a:bodyPr wrap="none" rtlCol="0">
            <a:spAutoFit/>
          </a:bodyPr>
          <a:lstStyle/>
          <a:p>
            <a:endParaRPr lang="en-US" dirty="0"/>
          </a:p>
        </p:txBody>
      </p:sp>
      <p:sp>
        <p:nvSpPr>
          <p:cNvPr id="4" name="Rectangle 1">
            <a:extLst>
              <a:ext uri="{FF2B5EF4-FFF2-40B4-BE49-F238E27FC236}">
                <a16:creationId xmlns:a16="http://schemas.microsoft.com/office/drawing/2014/main" id="{D8E99E91-0264-4741-9661-10088E9F0932}"/>
              </a:ext>
            </a:extLst>
          </p:cNvPr>
          <p:cNvSpPr>
            <a:spLocks noChangeArrowheads="1"/>
          </p:cNvSpPr>
          <p:nvPr/>
        </p:nvSpPr>
        <p:spPr bwMode="auto">
          <a:xfrm>
            <a:off x="1310422" y="2086947"/>
            <a:ext cx="5724644"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C:\&gt;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ipconfig</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Windows IP Configuration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Ethernet adapter Local Area Connection: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Connection-specific DNS Suffix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 . . . . . . . . . :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2001:db8:acad:1:50a5:8a35:a5bb:66e1</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Link-local IPv6 Address . . . . . : fe80::50a5:8a35:a5bb:66e1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Default Gateway . . . . . . . . . : fe80::1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C:\&gt; </a:t>
            </a:r>
          </a:p>
        </p:txBody>
      </p:sp>
      <p:sp>
        <p:nvSpPr>
          <p:cNvPr id="5" name="TextBox 4">
            <a:extLst>
              <a:ext uri="{FF2B5EF4-FFF2-40B4-BE49-F238E27FC236}">
                <a16:creationId xmlns:a16="http://schemas.microsoft.com/office/drawing/2014/main" id="{8458CD9D-A7A3-4436-AF67-F3D2FAC9DD8C}"/>
              </a:ext>
            </a:extLst>
          </p:cNvPr>
          <p:cNvSpPr txBox="1"/>
          <p:nvPr/>
        </p:nvSpPr>
        <p:spPr>
          <a:xfrm>
            <a:off x="524934" y="3623647"/>
            <a:ext cx="7913688" cy="830997"/>
          </a:xfrm>
          <a:prstGeom prst="rect">
            <a:avLst/>
          </a:prstGeom>
          <a:noFill/>
        </p:spPr>
        <p:txBody>
          <a:bodyPr wrap="square" rtlCol="0">
            <a:spAutoFit/>
          </a:bodyPr>
          <a:lstStyle/>
          <a:p>
            <a:r>
              <a:rPr lang="en-US" sz="1600" b="1" dirty="0"/>
              <a:t>Note</a:t>
            </a:r>
            <a:r>
              <a:rPr lang="en-US" sz="1600" dirty="0"/>
              <a:t>: To ensure the uniqueness of any IPv6 unicast address, the client may use a process known as Duplicate Address Detection (DAD). This is similar to an ARP request for its own address. If there is no reply, then the address is unique.</a:t>
            </a:r>
          </a:p>
        </p:txBody>
      </p:sp>
    </p:spTree>
    <p:extLst>
      <p:ext uri="{BB962C8B-B14F-4D97-AF65-F5344CB8AC3E}">
        <p14:creationId xmlns:p14="http://schemas.microsoft.com/office/powerpoint/2010/main" val="39636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12.6 Dynamic Addressing for IPv6 LLAs</a:t>
            </a:r>
          </a:p>
        </p:txBody>
      </p:sp>
    </p:spTree>
    <p:custDataLst>
      <p:tags r:id="rId1"/>
    </p:custDataLst>
    <p:extLst>
      <p:ext uri="{BB962C8B-B14F-4D97-AF65-F5344CB8AC3E}">
        <p14:creationId xmlns:p14="http://schemas.microsoft.com/office/powerpoint/2010/main" val="314593583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All IPv6 interfaces must have an IPv6 LLA.</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Like IPv6 GUAs, LLAs can be configured dynamically.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figure shows the LLA is dynamically created using the fe80::/10 prefix and the interface ID using the EUI-64 process, or a randomly generated 64-bit number.</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pic>
        <p:nvPicPr>
          <p:cNvPr id="7" name="Picture 6">
            <a:extLst>
              <a:ext uri="{FF2B5EF4-FFF2-40B4-BE49-F238E27FC236}">
                <a16:creationId xmlns:a16="http://schemas.microsoft.com/office/drawing/2014/main" id="{AEE663BE-9DCB-44E6-9EF5-385C2DF61593}"/>
              </a:ext>
            </a:extLst>
          </p:cNvPr>
          <p:cNvPicPr>
            <a:picLocks noChangeAspect="1"/>
          </p:cNvPicPr>
          <p:nvPr/>
        </p:nvPicPr>
        <p:blipFill>
          <a:blip r:embed="rId3"/>
          <a:stretch>
            <a:fillRect/>
          </a:stretch>
        </p:blipFill>
        <p:spPr>
          <a:xfrm>
            <a:off x="1066588" y="2451757"/>
            <a:ext cx="6212312" cy="1776221"/>
          </a:xfrm>
          <a:prstGeom prst="rect">
            <a:avLst/>
          </a:prstGeom>
        </p:spPr>
      </p:pic>
    </p:spTree>
    <p:extLst>
      <p:ext uri="{BB962C8B-B14F-4D97-AF65-F5344CB8AC3E}">
        <p14:creationId xmlns:p14="http://schemas.microsoft.com/office/powerpoint/2010/main" val="4081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 on Windows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54198"/>
            <a:ext cx="7913688" cy="57041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Operating systems, such as Windows, will typically use the same method for both a SLAAC-created GUA and a dynamically assigned LLA.</a:t>
            </a:r>
          </a:p>
          <a:p>
            <a:pPr marL="0" indent="0" algn="l" defTabSz="684213" fontAlgn="base">
              <a:spcBef>
                <a:spcPts val="600"/>
              </a:spcBef>
              <a:spcAft>
                <a:spcPts val="600"/>
              </a:spcAft>
              <a:buClr>
                <a:schemeClr val="tx2"/>
              </a:buClr>
              <a:buSzPct val="90000"/>
            </a:pPr>
            <a:endParaRPr lang="en-US" sz="18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2" name="TextBox 1">
            <a:extLst>
              <a:ext uri="{FF2B5EF4-FFF2-40B4-BE49-F238E27FC236}">
                <a16:creationId xmlns:a16="http://schemas.microsoft.com/office/drawing/2014/main" id="{84198DBB-B1C5-4711-B1B9-13D7E8D0E3A0}"/>
              </a:ext>
            </a:extLst>
          </p:cNvPr>
          <p:cNvSpPr txBox="1"/>
          <p:nvPr/>
        </p:nvSpPr>
        <p:spPr>
          <a:xfrm>
            <a:off x="1948293" y="5884208"/>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27C4AD4F-4BAF-4EB5-8715-B490FBDACAF0}"/>
              </a:ext>
            </a:extLst>
          </p:cNvPr>
          <p:cNvSpPr txBox="1"/>
          <p:nvPr/>
        </p:nvSpPr>
        <p:spPr>
          <a:xfrm>
            <a:off x="709731" y="1424608"/>
            <a:ext cx="2396810" cy="276999"/>
          </a:xfrm>
          <a:prstGeom prst="rect">
            <a:avLst/>
          </a:prstGeom>
          <a:noFill/>
        </p:spPr>
        <p:txBody>
          <a:bodyPr wrap="none" rtlCol="0">
            <a:spAutoFit/>
          </a:bodyPr>
          <a:lstStyle/>
          <a:p>
            <a:r>
              <a:rPr lang="en-US" sz="1200" b="1" dirty="0">
                <a:solidFill>
                  <a:srgbClr val="000000"/>
                </a:solidFill>
              </a:rPr>
              <a:t>EUI-64 Generated Interface ID:</a:t>
            </a: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276658" y="1714714"/>
            <a:ext cx="5878531" cy="1323439"/>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 ipconfig</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Windows IP Configuration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Ethernet adapter Local Area Connection: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Connection-specific DNS Suffix . :</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IPv6 Address. . . . . . . . . . . : 2001:db8:acad:1:</a:t>
            </a:r>
            <a:r>
              <a:rPr lang="en-US" altLang="en-US" sz="1000" dirty="0">
                <a:solidFill>
                  <a:srgbClr val="FFC000"/>
                </a:solidFill>
                <a:latin typeface="Courier New" panose="02070309020205020404" pitchFamily="49" charset="0"/>
                <a:cs typeface="Courier New" panose="02070309020205020404" pitchFamily="49" charset="0"/>
              </a:rPr>
              <a:t>fc99:47</a:t>
            </a:r>
            <a:r>
              <a:rPr lang="en-US" altLang="en-US" sz="1000" dirty="0">
                <a:solidFill>
                  <a:schemeClr val="bg1"/>
                </a:solidFill>
                <a:latin typeface="Courier New" panose="02070309020205020404" pitchFamily="49" charset="0"/>
                <a:cs typeface="Courier New" panose="02070309020205020404" pitchFamily="49" charset="0"/>
              </a:rPr>
              <a:t>ff:fe</a:t>
            </a:r>
            <a:r>
              <a:rPr lang="en-US" altLang="en-US" sz="1000" dirty="0">
                <a:solidFill>
                  <a:srgbClr val="FFC000"/>
                </a:solidFill>
                <a:latin typeface="Courier New" panose="02070309020205020404" pitchFamily="49" charset="0"/>
                <a:cs typeface="Courier New" panose="02070309020205020404" pitchFamily="49" charset="0"/>
              </a:rPr>
              <a:t>75:cee0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Link-local IPv6 Address . . . . . : fe80::</a:t>
            </a:r>
            <a:r>
              <a:rPr lang="en-US" altLang="en-US" sz="1000" dirty="0">
                <a:solidFill>
                  <a:srgbClr val="FFC000"/>
                </a:solidFill>
                <a:latin typeface="Courier New" panose="02070309020205020404" pitchFamily="49" charset="0"/>
                <a:cs typeface="Courier New" panose="02070309020205020404" pitchFamily="49" charset="0"/>
              </a:rPr>
              <a:t>fc99:47</a:t>
            </a:r>
            <a:r>
              <a:rPr lang="en-US" altLang="en-US" sz="1000" dirty="0">
                <a:solidFill>
                  <a:schemeClr val="bg1"/>
                </a:solidFill>
                <a:latin typeface="Courier New" panose="02070309020205020404" pitchFamily="49" charset="0"/>
                <a:cs typeface="Courier New" panose="02070309020205020404" pitchFamily="49" charset="0"/>
              </a:rPr>
              <a:t>ff:fe</a:t>
            </a:r>
            <a:r>
              <a:rPr lang="en-US" altLang="en-US" sz="1000" dirty="0">
                <a:solidFill>
                  <a:srgbClr val="FFC000"/>
                </a:solidFill>
                <a:latin typeface="Courier New" panose="02070309020205020404" pitchFamily="49" charset="0"/>
                <a:cs typeface="Courier New" panose="02070309020205020404" pitchFamily="49" charset="0"/>
              </a:rPr>
              <a:t>75:cee0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Default Gateway . . . . . . . . . : fe80::1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A1EA36AD-E5C7-4064-B7CB-7A9689FEF970}"/>
              </a:ext>
            </a:extLst>
          </p:cNvPr>
          <p:cNvSpPr txBox="1"/>
          <p:nvPr/>
        </p:nvSpPr>
        <p:spPr>
          <a:xfrm>
            <a:off x="753473" y="3102431"/>
            <a:ext cx="2988319" cy="276999"/>
          </a:xfrm>
          <a:prstGeom prst="rect">
            <a:avLst/>
          </a:prstGeom>
          <a:noFill/>
        </p:spPr>
        <p:txBody>
          <a:bodyPr wrap="none" rtlCol="0">
            <a:spAutoFit/>
          </a:bodyPr>
          <a:lstStyle/>
          <a:p>
            <a:r>
              <a:rPr lang="en-US" sz="1200" b="1" dirty="0">
                <a:solidFill>
                  <a:srgbClr val="000000"/>
                </a:solidFill>
              </a:rPr>
              <a:t>Random 64-bit Generated Interface ID:</a:t>
            </a:r>
          </a:p>
        </p:txBody>
      </p:sp>
      <p:sp>
        <p:nvSpPr>
          <p:cNvPr id="9" name="Rectangle 1">
            <a:extLst>
              <a:ext uri="{FF2B5EF4-FFF2-40B4-BE49-F238E27FC236}">
                <a16:creationId xmlns:a16="http://schemas.microsoft.com/office/drawing/2014/main" id="{A1D3F26D-DE37-49E2-BA8B-7ACBF74D386E}"/>
              </a:ext>
            </a:extLst>
          </p:cNvPr>
          <p:cNvSpPr>
            <a:spLocks noChangeArrowheads="1"/>
          </p:cNvSpPr>
          <p:nvPr/>
        </p:nvSpPr>
        <p:spPr bwMode="auto">
          <a:xfrm>
            <a:off x="1276657" y="337943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 ipconfig</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Windows IP Configuration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Ethernet adapter Local Area Connection: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Connection-specific DNS Suffix  . :</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IPv6 Address. . . . . . . . . . . : 2001:db8:acad:1:</a:t>
            </a:r>
            <a:r>
              <a:rPr lang="en-US" altLang="en-US" sz="1000" dirty="0">
                <a:solidFill>
                  <a:srgbClr val="FFC000"/>
                </a:solidFill>
                <a:latin typeface="Courier New" panose="02070309020205020404" pitchFamily="49" charset="0"/>
                <a:cs typeface="Courier New" panose="02070309020205020404" pitchFamily="49" charset="0"/>
              </a:rPr>
              <a:t>50a5:8a35:a5bb:66e1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Link-local IPv6 Address . . . . . : fe80::</a:t>
            </a:r>
            <a:r>
              <a:rPr lang="en-US" altLang="en-US" sz="1000" dirty="0">
                <a:solidFill>
                  <a:srgbClr val="FFC000"/>
                </a:solidFill>
                <a:latin typeface="Courier New" panose="02070309020205020404" pitchFamily="49" charset="0"/>
                <a:cs typeface="Courier New" panose="02070309020205020404" pitchFamily="49" charset="0"/>
              </a:rPr>
              <a:t>50a5:8a35:a5bb:66e1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Default Gateway . . . . . . . . . : fe80::1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34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12.7 IPv6 Multicast Addresses</a:t>
            </a:r>
          </a:p>
        </p:txBody>
      </p:sp>
    </p:spTree>
    <p:custDataLst>
      <p:tags r:id="rId1"/>
    </p:custDataLst>
    <p:extLst>
      <p:ext uri="{BB962C8B-B14F-4D97-AF65-F5344CB8AC3E}">
        <p14:creationId xmlns:p14="http://schemas.microsoft.com/office/powerpoint/2010/main" val="2103848410"/>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Assigned IPv6 Multicast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IPv6 multicast addresses have the prefix ff00::/8. There are two types of IPv6 multicast addresses:</a:t>
            </a:r>
          </a:p>
          <a:p>
            <a:pPr marL="358835" lvl="1" indent="-285750">
              <a:spcAft>
                <a:spcPts val="600"/>
              </a:spcAft>
              <a:buSzPct val="90000"/>
              <a:buFont typeface="Arial" panose="020B0604020202020204" pitchFamily="34" charset="0"/>
              <a:buChar char="•"/>
            </a:pPr>
            <a:r>
              <a:rPr lang="en-US" sz="1600" dirty="0">
                <a:solidFill>
                  <a:srgbClr val="000000"/>
                </a:solidFill>
              </a:rPr>
              <a:t>Well-Known multicast addresses</a:t>
            </a:r>
          </a:p>
          <a:p>
            <a:pPr marL="358835" lvl="1" indent="-285750">
              <a:spcAft>
                <a:spcPts val="600"/>
              </a:spcAft>
              <a:buSzPct val="90000"/>
              <a:buFont typeface="Arial" panose="020B0604020202020204" pitchFamily="34" charset="0"/>
              <a:buChar char="•"/>
            </a:pPr>
            <a:r>
              <a:rPr lang="en-US" sz="1600" dirty="0">
                <a:solidFill>
                  <a:srgbClr val="000000"/>
                </a:solidFill>
              </a:rPr>
              <a:t>Solicited node multicast addresses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4" name="TextBox 3">
            <a:extLst>
              <a:ext uri="{FF2B5EF4-FFF2-40B4-BE49-F238E27FC236}">
                <a16:creationId xmlns:a16="http://schemas.microsoft.com/office/drawing/2014/main" id="{FCF89D51-B9C4-47DE-895E-0D438682D1AC}"/>
              </a:ext>
            </a:extLst>
          </p:cNvPr>
          <p:cNvSpPr txBox="1"/>
          <p:nvPr/>
        </p:nvSpPr>
        <p:spPr>
          <a:xfrm>
            <a:off x="347473" y="2874963"/>
            <a:ext cx="8345488" cy="553998"/>
          </a:xfrm>
          <a:prstGeom prst="rect">
            <a:avLst/>
          </a:prstGeom>
          <a:noFill/>
        </p:spPr>
        <p:txBody>
          <a:bodyPr wrap="square" rtlCol="0">
            <a:spAutoFit/>
          </a:bodyPr>
          <a:lstStyle/>
          <a:p>
            <a:r>
              <a:rPr lang="en-US" sz="1600" b="1" dirty="0">
                <a:solidFill>
                  <a:srgbClr val="000000"/>
                </a:solidFill>
              </a:rPr>
              <a:t>Note</a:t>
            </a:r>
            <a:r>
              <a:rPr lang="en-US" sz="1600" dirty="0">
                <a:solidFill>
                  <a:srgbClr val="000000"/>
                </a:solidFill>
              </a:rPr>
              <a:t>: Multicast addresses can only be destination addresses and not source addresses</a:t>
            </a:r>
            <a:r>
              <a:rPr lang="en-US" sz="1400" dirty="0">
                <a:solidFill>
                  <a:srgbClr val="000000"/>
                </a:solidFill>
              </a:rPr>
              <a:t>.</a:t>
            </a:r>
          </a:p>
          <a:p>
            <a:endParaRPr lang="en-US" sz="1400" dirty="0">
              <a:solidFill>
                <a:srgbClr val="000000"/>
              </a:solidFill>
            </a:endParaRPr>
          </a:p>
        </p:txBody>
      </p:sp>
    </p:spTree>
    <p:extLst>
      <p:ext uri="{BB962C8B-B14F-4D97-AF65-F5344CB8AC3E}">
        <p14:creationId xmlns:p14="http://schemas.microsoft.com/office/powerpoint/2010/main" val="137822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Well-Known IPv6 Multicast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7913688" cy="232958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Well-known IPv6 multicast addresses are assigned and are reserved for predefined groups of devices.</a:t>
            </a:r>
          </a:p>
          <a:p>
            <a:pPr marL="0" indent="0" algn="l" defTabSz="684213" fontAlgn="base">
              <a:spcBef>
                <a:spcPts val="600"/>
              </a:spcBef>
              <a:spcAft>
                <a:spcPts val="600"/>
              </a:spcAft>
              <a:buClr>
                <a:schemeClr val="tx2"/>
              </a:buClr>
              <a:buSzPct val="90000"/>
            </a:pPr>
            <a:r>
              <a:rPr lang="en-US" sz="1600" dirty="0">
                <a:solidFill>
                  <a:srgbClr val="000000"/>
                </a:solidFill>
              </a:rPr>
              <a:t>There are two common IPv6 Assigned multicast groups:</a:t>
            </a:r>
          </a:p>
          <a:p>
            <a:pPr marL="358835" lvl="1" indent="-285750">
              <a:spcAft>
                <a:spcPts val="600"/>
              </a:spcAft>
              <a:buSzPct val="90000"/>
              <a:buFont typeface="Arial" panose="020B0604020202020204" pitchFamily="34" charset="0"/>
              <a:buChar char="•"/>
            </a:pPr>
            <a:r>
              <a:rPr lang="en-US" b="1" dirty="0">
                <a:solidFill>
                  <a:srgbClr val="000000"/>
                </a:solidFill>
              </a:rPr>
              <a:t>ff02::1 All-nodes multicast group</a:t>
            </a:r>
            <a:r>
              <a:rPr lang="en-US" dirty="0">
                <a:solidFill>
                  <a:srgbClr val="000000"/>
                </a:solidFill>
              </a:rPr>
              <a:t> - This is a multicast group that all IPv6-enabled devices join. A packet sent to this group is received and processed by all IPv6 interfaces on the link or network. </a:t>
            </a:r>
          </a:p>
          <a:p>
            <a:pPr marL="358835" lvl="1" indent="-285750">
              <a:spcAft>
                <a:spcPts val="600"/>
              </a:spcAft>
              <a:buSzPct val="90000"/>
              <a:buFont typeface="Arial" panose="020B0604020202020204" pitchFamily="34" charset="0"/>
              <a:buChar char="•"/>
            </a:pPr>
            <a:r>
              <a:rPr lang="en-US" b="1" dirty="0">
                <a:solidFill>
                  <a:srgbClr val="000000"/>
                </a:solidFill>
              </a:rPr>
              <a:t>ff02::2 All-routers multicast group</a:t>
            </a:r>
            <a:r>
              <a:rPr lang="en-US" dirty="0">
                <a:solidFill>
                  <a:srgbClr val="000000"/>
                </a:solidFill>
              </a:rPr>
              <a:t> - This is a multicast group that all IPv6 routers join. A router becomes a member of this group when it is enabled as an IPv6 router with the </a:t>
            </a:r>
            <a:r>
              <a:rPr lang="en-US" b="1" dirty="0">
                <a:solidFill>
                  <a:srgbClr val="000000"/>
                </a:solidFill>
              </a:rPr>
              <a:t>ipv6 unicast-routing</a:t>
            </a:r>
            <a:r>
              <a:rPr lang="en-US" dirty="0">
                <a:solidFill>
                  <a:srgbClr val="000000"/>
                </a:solidFill>
              </a:rPr>
              <a:t> global configuration command. </a:t>
            </a:r>
          </a:p>
          <a:p>
            <a:pPr marL="358835" lvl="1" indent="-285750">
              <a:spcAft>
                <a:spcPts val="600"/>
              </a:spcAft>
              <a:buSzPct val="90000"/>
              <a:buFont typeface="Arial" panose="020B0604020202020204" pitchFamily="34" charset="0"/>
              <a:buChar char="•"/>
            </a:pPr>
            <a:endParaRPr lang="en-US" sz="10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77355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Issues</a:t>
            </a:r>
            <a:br>
              <a:rPr lang="en-US" dirty="0"/>
            </a:br>
            <a:r>
              <a:rPr lang="en-US" sz="2400" dirty="0"/>
              <a:t>IPv4 and IPv6 Coexistence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3073946"/>
          </a:xfrm>
        </p:spPr>
        <p:txBody>
          <a:bodyPr/>
          <a:lstStyle/>
          <a:p>
            <a:pPr marL="0" indent="0" algn="l"/>
            <a:r>
              <a:rPr lang="en-US" sz="1600" dirty="0">
                <a:solidFill>
                  <a:schemeClr val="tx1"/>
                </a:solidFill>
              </a:rPr>
              <a:t>Both IPv4 and IPv6 will coexist in the near future and the transition will take several years.</a:t>
            </a:r>
          </a:p>
          <a:p>
            <a:pPr marL="0" indent="0" algn="l"/>
            <a:r>
              <a:rPr lang="en-US" sz="1600" dirty="0">
                <a:solidFill>
                  <a:schemeClr val="tx1"/>
                </a:solidFill>
              </a:rPr>
              <a:t>The IETF has created various protocols and tools to help network administrators migrate their networks to IPv6. These migration techniques can be divided into three categories:</a:t>
            </a:r>
          </a:p>
          <a:p>
            <a:pPr marL="415985" lvl="1" indent="-342900">
              <a:buFont typeface="Arial" panose="020B0604020202020204" pitchFamily="34" charset="0"/>
              <a:buChar char="•"/>
            </a:pPr>
            <a:r>
              <a:rPr lang="en-US" b="1" dirty="0">
                <a:solidFill>
                  <a:schemeClr val="tx1"/>
                </a:solidFill>
              </a:rPr>
              <a:t>Dual stack </a:t>
            </a:r>
            <a:r>
              <a:rPr lang="en-US" dirty="0">
                <a:solidFill>
                  <a:schemeClr val="tx1"/>
                </a:solidFill>
              </a:rPr>
              <a:t>-The devices run both IPv4 and IPv6 protocol stacks simultaneously.</a:t>
            </a:r>
          </a:p>
          <a:p>
            <a:pPr marL="415985" lvl="1" indent="-342900">
              <a:buFont typeface="Arial" panose="020B0604020202020204" pitchFamily="34" charset="0"/>
              <a:buChar char="•"/>
            </a:pPr>
            <a:r>
              <a:rPr lang="en-US" b="1" dirty="0"/>
              <a:t>Tunneling</a:t>
            </a:r>
            <a:r>
              <a:rPr lang="en-US" dirty="0"/>
              <a:t> – A method of transporting an IPv6 packet over an IPv4 network. The IPv6 packet is encapsulated inside an IPv4 packet.</a:t>
            </a:r>
          </a:p>
          <a:p>
            <a:pPr marL="415985" lvl="1" indent="-342900">
              <a:buFont typeface="Arial" panose="020B0604020202020204" pitchFamily="34" charset="0"/>
              <a:buChar char="•"/>
            </a:pPr>
            <a:r>
              <a:rPr lang="en-US" b="1" dirty="0">
                <a:solidFill>
                  <a:schemeClr val="tx1"/>
                </a:solidFill>
              </a:rPr>
              <a:t>Translation</a:t>
            </a:r>
            <a:r>
              <a:rPr lang="en-US" dirty="0">
                <a:solidFill>
                  <a:schemeClr val="tx1"/>
                </a:solidFill>
              </a:rPr>
              <a:t> - </a:t>
            </a:r>
            <a:r>
              <a:rPr lang="en-US" dirty="0"/>
              <a:t>Network Address Translation 64 (NAT64) allows IPv6-enabled devices to communicate with IPv4-enabled devices using a translation technique similar to NAT for IPv4. </a:t>
            </a:r>
            <a:endParaRPr lang="en-US" dirty="0">
              <a:solidFill>
                <a:schemeClr val="tx1"/>
              </a:solidFill>
            </a:endParaRPr>
          </a:p>
        </p:txBody>
      </p:sp>
      <p:sp>
        <p:nvSpPr>
          <p:cNvPr id="2" name="TextBox 1">
            <a:extLst>
              <a:ext uri="{FF2B5EF4-FFF2-40B4-BE49-F238E27FC236}">
                <a16:creationId xmlns:a16="http://schemas.microsoft.com/office/drawing/2014/main" id="{D8D35741-D333-4DBC-B285-F99CC22F97CD}"/>
              </a:ext>
            </a:extLst>
          </p:cNvPr>
          <p:cNvSpPr txBox="1"/>
          <p:nvPr/>
        </p:nvSpPr>
        <p:spPr>
          <a:xfrm>
            <a:off x="431971" y="3918749"/>
            <a:ext cx="7913516" cy="523220"/>
          </a:xfrm>
          <a:prstGeom prst="rect">
            <a:avLst/>
          </a:prstGeom>
          <a:noFill/>
        </p:spPr>
        <p:txBody>
          <a:bodyPr wrap="square" rtlCol="0">
            <a:spAutoFit/>
          </a:bodyPr>
          <a:lstStyle/>
          <a:p>
            <a:r>
              <a:rPr lang="en-US" sz="1400" b="1" dirty="0"/>
              <a:t>Note:</a:t>
            </a:r>
            <a:r>
              <a:rPr lang="en-US" sz="1400" dirty="0"/>
              <a:t> Tunneling and translation are for transitioning to native IPv6 and should only be used where needed. The goal should be native IPv6 communications from source to destination.</a:t>
            </a:r>
          </a:p>
        </p:txBody>
      </p:sp>
    </p:spTree>
    <p:extLst>
      <p:ext uri="{BB962C8B-B14F-4D97-AF65-F5344CB8AC3E}">
        <p14:creationId xmlns:p14="http://schemas.microsoft.com/office/powerpoint/2010/main" val="354355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Solicited-Node IPv6 Multicast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3651927" cy="335052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solicited-node multicast address is similar to the all-nodes multicast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solicited-node multicast address is mapped to a special Ethernet multicast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Ethernet NIC can filter the frame by examining the destination MAC address without sending it to the IPv6 process to see if the device is the intended target of the IPv6 packet.</a:t>
            </a:r>
          </a:p>
        </p:txBody>
      </p:sp>
      <p:pic>
        <p:nvPicPr>
          <p:cNvPr id="4" name="Picture 3">
            <a:extLst>
              <a:ext uri="{FF2B5EF4-FFF2-40B4-BE49-F238E27FC236}">
                <a16:creationId xmlns:a16="http://schemas.microsoft.com/office/drawing/2014/main" id="{F3BA181D-36C7-4DAF-9B3B-E20C6358C7FD}"/>
              </a:ext>
            </a:extLst>
          </p:cNvPr>
          <p:cNvPicPr>
            <a:picLocks noChangeAspect="1"/>
          </p:cNvPicPr>
          <p:nvPr/>
        </p:nvPicPr>
        <p:blipFill>
          <a:blip r:embed="rId3"/>
          <a:stretch>
            <a:fillRect/>
          </a:stretch>
        </p:blipFill>
        <p:spPr>
          <a:xfrm>
            <a:off x="4410332" y="967665"/>
            <a:ext cx="4301867" cy="3080551"/>
          </a:xfrm>
          <a:prstGeom prst="rect">
            <a:avLst/>
          </a:prstGeom>
        </p:spPr>
      </p:pic>
    </p:spTree>
    <p:extLst>
      <p:ext uri="{BB962C8B-B14F-4D97-AF65-F5344CB8AC3E}">
        <p14:creationId xmlns:p14="http://schemas.microsoft.com/office/powerpoint/2010/main" val="16687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12.8 Subnet an IPv6 Network</a:t>
            </a:r>
          </a:p>
        </p:txBody>
      </p:sp>
    </p:spTree>
    <p:custDataLst>
      <p:tags r:id="rId1"/>
    </p:custDataLst>
    <p:extLst>
      <p:ext uri="{BB962C8B-B14F-4D97-AF65-F5344CB8AC3E}">
        <p14:creationId xmlns:p14="http://schemas.microsoft.com/office/powerpoint/2010/main" val="1452704818"/>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Subnet Using the Subnet ID</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7984230" cy="1598084"/>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IPv6 was designed with subnetting in mind.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separate subnet ID field in the IPv6 GUA is used to create subnets.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subnet ID field is the area between the Global Routing Prefix and the interface ID.</a:t>
            </a:r>
          </a:p>
        </p:txBody>
      </p:sp>
      <p:pic>
        <p:nvPicPr>
          <p:cNvPr id="5" name="Picture 4">
            <a:extLst>
              <a:ext uri="{FF2B5EF4-FFF2-40B4-BE49-F238E27FC236}">
                <a16:creationId xmlns:a16="http://schemas.microsoft.com/office/drawing/2014/main" id="{94D8DB5A-76F0-4B47-AE58-0F512B58682D}"/>
              </a:ext>
            </a:extLst>
          </p:cNvPr>
          <p:cNvPicPr>
            <a:picLocks noChangeAspect="1"/>
          </p:cNvPicPr>
          <p:nvPr/>
        </p:nvPicPr>
        <p:blipFill>
          <a:blip r:embed="rId3"/>
          <a:stretch>
            <a:fillRect/>
          </a:stretch>
        </p:blipFill>
        <p:spPr>
          <a:xfrm>
            <a:off x="1021125" y="2571750"/>
            <a:ext cx="6805582" cy="1506708"/>
          </a:xfrm>
          <a:prstGeom prst="rect">
            <a:avLst/>
          </a:prstGeom>
        </p:spPr>
      </p:pic>
    </p:spTree>
    <p:extLst>
      <p:ext uri="{BB962C8B-B14F-4D97-AF65-F5344CB8AC3E}">
        <p14:creationId xmlns:p14="http://schemas.microsoft.com/office/powerpoint/2010/main" val="195147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IPv6 Subnetting Example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3731826" cy="286335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Given the 2001:db8:acad::/48 global routing prefix with a 16 bit subnet ID.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Allows 65,536 /64 subnets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global routing prefix is the same for all subnets.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Only </a:t>
            </a:r>
            <a:r>
              <a:rPr lang="en-US" sz="1400" dirty="0">
                <a:solidFill>
                  <a:srgbClr val="000000"/>
                </a:solidFill>
              </a:rPr>
              <a:t>the subnet ID hextet is incremented in hexadecimal for each subnet.</a:t>
            </a:r>
          </a:p>
        </p:txBody>
      </p:sp>
      <p:pic>
        <p:nvPicPr>
          <p:cNvPr id="4" name="Picture 3">
            <a:extLst>
              <a:ext uri="{FF2B5EF4-FFF2-40B4-BE49-F238E27FC236}">
                <a16:creationId xmlns:a16="http://schemas.microsoft.com/office/drawing/2014/main" id="{79B8BF49-5FD4-4309-80FA-F52A67C7D7A8}"/>
              </a:ext>
            </a:extLst>
          </p:cNvPr>
          <p:cNvPicPr>
            <a:picLocks noChangeAspect="1"/>
          </p:cNvPicPr>
          <p:nvPr/>
        </p:nvPicPr>
        <p:blipFill>
          <a:blip r:embed="rId3"/>
          <a:stretch>
            <a:fillRect/>
          </a:stretch>
        </p:blipFill>
        <p:spPr>
          <a:xfrm>
            <a:off x="3899263" y="1035049"/>
            <a:ext cx="4446225" cy="3072784"/>
          </a:xfrm>
          <a:prstGeom prst="rect">
            <a:avLst/>
          </a:prstGeom>
        </p:spPr>
      </p:pic>
    </p:spTree>
    <p:extLst>
      <p:ext uri="{BB962C8B-B14F-4D97-AF65-F5344CB8AC3E}">
        <p14:creationId xmlns:p14="http://schemas.microsoft.com/office/powerpoint/2010/main" val="216978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IPv6 Subnet Allocation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986659"/>
            <a:ext cx="7380549" cy="1392523"/>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The example topology requires five subnets, one for each LAN as well as for the serial link between R1 and R2.</a:t>
            </a:r>
          </a:p>
          <a:p>
            <a:pPr marL="0" indent="0" algn="l" defTabSz="684213" fontAlgn="base">
              <a:spcBef>
                <a:spcPts val="600"/>
              </a:spcBef>
              <a:spcAft>
                <a:spcPts val="600"/>
              </a:spcAft>
              <a:buClr>
                <a:schemeClr val="tx2"/>
              </a:buClr>
              <a:buSzPct val="90000"/>
            </a:pPr>
            <a:r>
              <a:rPr lang="en-US" sz="1400" dirty="0">
                <a:solidFill>
                  <a:srgbClr val="000000"/>
                </a:solidFill>
              </a:rPr>
              <a:t>The five IPv6 subnets were allocated, with the subnet ID field 0001 through 0005. Each /64 subnet will provide more addresses than will ever be needed.</a:t>
            </a:r>
          </a:p>
        </p:txBody>
      </p:sp>
      <p:pic>
        <p:nvPicPr>
          <p:cNvPr id="5" name="Picture 4">
            <a:extLst>
              <a:ext uri="{FF2B5EF4-FFF2-40B4-BE49-F238E27FC236}">
                <a16:creationId xmlns:a16="http://schemas.microsoft.com/office/drawing/2014/main" id="{F9B4560F-645D-4891-932C-5DFEA2110D05}"/>
              </a:ext>
            </a:extLst>
          </p:cNvPr>
          <p:cNvPicPr>
            <a:picLocks noChangeAspect="1"/>
          </p:cNvPicPr>
          <p:nvPr/>
        </p:nvPicPr>
        <p:blipFill>
          <a:blip r:embed="rId3"/>
          <a:stretch>
            <a:fillRect/>
          </a:stretch>
        </p:blipFill>
        <p:spPr>
          <a:xfrm>
            <a:off x="994298" y="2295062"/>
            <a:ext cx="3127775" cy="2099842"/>
          </a:xfrm>
          <a:prstGeom prst="rect">
            <a:avLst/>
          </a:prstGeom>
        </p:spPr>
      </p:pic>
      <p:pic>
        <p:nvPicPr>
          <p:cNvPr id="7" name="Picture 6">
            <a:extLst>
              <a:ext uri="{FF2B5EF4-FFF2-40B4-BE49-F238E27FC236}">
                <a16:creationId xmlns:a16="http://schemas.microsoft.com/office/drawing/2014/main" id="{0D5A817A-D8FB-45B9-BB3D-6E5C7DC6B464}"/>
              </a:ext>
            </a:extLst>
          </p:cNvPr>
          <p:cNvPicPr>
            <a:picLocks noChangeAspect="1"/>
          </p:cNvPicPr>
          <p:nvPr/>
        </p:nvPicPr>
        <p:blipFill>
          <a:blip r:embed="rId4"/>
          <a:stretch>
            <a:fillRect/>
          </a:stretch>
        </p:blipFill>
        <p:spPr>
          <a:xfrm>
            <a:off x="4419507" y="2427572"/>
            <a:ext cx="3392842" cy="1967332"/>
          </a:xfrm>
          <a:prstGeom prst="rect">
            <a:avLst/>
          </a:prstGeom>
        </p:spPr>
      </p:pic>
    </p:spTree>
    <p:extLst>
      <p:ext uri="{BB962C8B-B14F-4D97-AF65-F5344CB8AC3E}">
        <p14:creationId xmlns:p14="http://schemas.microsoft.com/office/powerpoint/2010/main" val="154227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64A4B7-DFF5-4483-92D6-213D3CD3C43C}"/>
              </a:ext>
            </a:extLst>
          </p:cNvPr>
          <p:cNvPicPr>
            <a:picLocks noGrp="1" noChangeAspect="1"/>
          </p:cNvPicPr>
          <p:nvPr>
            <p:ph idx="1"/>
          </p:nvPr>
        </p:nvPicPr>
        <p:blipFill>
          <a:blip r:embed="rId3"/>
          <a:stretch>
            <a:fillRect/>
          </a:stretch>
        </p:blipFill>
        <p:spPr>
          <a:xfrm>
            <a:off x="0" y="136646"/>
            <a:ext cx="9144000" cy="4879457"/>
          </a:xfrm>
          <a:prstGeom prst="rect">
            <a:avLst/>
          </a:prstGeom>
        </p:spPr>
      </p:pic>
    </p:spTree>
    <p:extLst>
      <p:ext uri="{BB962C8B-B14F-4D97-AF65-F5344CB8AC3E}">
        <p14:creationId xmlns:p14="http://schemas.microsoft.com/office/powerpoint/2010/main" val="16598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12.2 IPv6 Address Representation</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IPv6 Addressing Formats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4003184"/>
          </a:xfrm>
        </p:spPr>
        <p:txBody>
          <a:bodyPr/>
          <a:lstStyle/>
          <a:p>
            <a:pPr marL="342900" indent="-342900" algn="l">
              <a:buFont typeface="Arial" panose="020B0604020202020204" pitchFamily="34" charset="0"/>
              <a:buChar char="•"/>
            </a:pPr>
            <a:r>
              <a:rPr lang="en-US" sz="1600" dirty="0">
                <a:solidFill>
                  <a:schemeClr val="tx1"/>
                </a:solidFill>
              </a:rPr>
              <a:t>IPv6 addresses are 128 bits in length and written in hexadecimal.</a:t>
            </a:r>
          </a:p>
          <a:p>
            <a:pPr marL="342900" indent="-342900" algn="l">
              <a:buFont typeface="Arial" panose="020B0604020202020204" pitchFamily="34" charset="0"/>
              <a:buChar char="•"/>
            </a:pPr>
            <a:r>
              <a:rPr lang="en-US" sz="1600" dirty="0">
                <a:solidFill>
                  <a:schemeClr val="tx1"/>
                </a:solidFill>
              </a:rPr>
              <a:t>IPv6 addresses are not case-sensitive and can be written in either lowercase or uppercase.</a:t>
            </a:r>
          </a:p>
          <a:p>
            <a:pPr marL="342900" indent="-342900" algn="l">
              <a:buFont typeface="Arial" panose="020B0604020202020204" pitchFamily="34" charset="0"/>
              <a:buChar char="•"/>
            </a:pPr>
            <a:r>
              <a:rPr lang="en-US" sz="1600" dirty="0">
                <a:solidFill>
                  <a:schemeClr val="tx1"/>
                </a:solidFill>
              </a:rPr>
              <a:t>The preferred format for writing an IPv6 address is x:x:x:x:x:x:x:x, with each “x” consisting of four hexadecimal values.</a:t>
            </a:r>
          </a:p>
          <a:p>
            <a:pPr marL="342900" indent="-342900" algn="l">
              <a:buFont typeface="Arial" panose="020B0604020202020204" pitchFamily="34" charset="0"/>
              <a:buChar char="•"/>
            </a:pPr>
            <a:r>
              <a:rPr lang="en-US" sz="1600" dirty="0">
                <a:solidFill>
                  <a:schemeClr val="tx1"/>
                </a:solidFill>
              </a:rPr>
              <a:t>In IPv6, a hextet is the unofficial term used to refer to a segment of 16 bits, or four hexadecimal values.</a:t>
            </a:r>
          </a:p>
          <a:p>
            <a:pPr marL="342900" indent="-342900" algn="l">
              <a:buFont typeface="Arial" panose="020B0604020202020204" pitchFamily="34" charset="0"/>
              <a:buChar char="•"/>
            </a:pPr>
            <a:r>
              <a:rPr lang="en-US" sz="1600" dirty="0">
                <a:solidFill>
                  <a:schemeClr val="tx1"/>
                </a:solidFill>
              </a:rPr>
              <a:t>Examples of IPv6 addresses in the preferred format:</a:t>
            </a:r>
          </a:p>
          <a:p>
            <a:pPr marL="358775" lvl="4" indent="0">
              <a:buNone/>
            </a:pPr>
            <a:r>
              <a:rPr lang="pt-BR" sz="1600" dirty="0">
                <a:solidFill>
                  <a:schemeClr val="tx1"/>
                </a:solidFill>
                <a:latin typeface="Courier New" panose="02070309020205020404" pitchFamily="49" charset="0"/>
                <a:cs typeface="Courier New" panose="02070309020205020404" pitchFamily="49" charset="0"/>
              </a:rPr>
              <a:t>2001:0db8:0000:1111:0000:0000:0000:0200 </a:t>
            </a:r>
          </a:p>
          <a:p>
            <a:pPr marL="358775" lvl="4" indent="0">
              <a:buNone/>
            </a:pPr>
            <a:r>
              <a:rPr lang="pt-BR" sz="1600" dirty="0">
                <a:solidFill>
                  <a:schemeClr val="tx1"/>
                </a:solidFill>
                <a:latin typeface="Courier New" panose="02070309020205020404" pitchFamily="49" charset="0"/>
                <a:cs typeface="Courier New" panose="02070309020205020404" pitchFamily="49" charset="0"/>
              </a:rPr>
              <a:t>2001:0db8:0000:00a3:abcd:</a:t>
            </a:r>
            <a:r>
              <a:rPr lang="pt-BR" sz="1600" dirty="0">
                <a:latin typeface="Courier New" panose="02070309020205020404" pitchFamily="49" charset="0"/>
                <a:cs typeface="Courier New" panose="02070309020205020404" pitchFamily="49" charset="0"/>
              </a:rPr>
              <a:t>0</a:t>
            </a:r>
            <a:r>
              <a:rPr lang="pt-BR" sz="1600" dirty="0">
                <a:solidFill>
                  <a:schemeClr val="tx1"/>
                </a:solidFill>
                <a:latin typeface="Courier New" panose="02070309020205020404" pitchFamily="49" charset="0"/>
                <a:cs typeface="Courier New" panose="02070309020205020404" pitchFamily="49" charset="0"/>
              </a:rPr>
              <a:t>000:0000:1234 </a:t>
            </a:r>
            <a:endParaRPr lang="en-US" sz="1600" dirty="0">
              <a:solidFill>
                <a:schemeClr val="tx1"/>
              </a:solidFill>
              <a:latin typeface="Courier New" panose="02070309020205020404" pitchFamily="49" charset="0"/>
              <a:cs typeface="Courier New" panose="02070309020205020404" pitchFamily="49" charset="0"/>
            </a:endParaRPr>
          </a:p>
          <a:p>
            <a:pPr marL="342900" indent="-342900" algn="l">
              <a:buFont typeface="Arial" panose="020B0604020202020204" pitchFamily="34" charset="0"/>
              <a:buChar char="•"/>
            </a:pPr>
            <a:endParaRPr lang="en-US" sz="1800" dirty="0">
              <a:solidFill>
                <a:schemeClr val="tx1"/>
              </a:solidFill>
            </a:endParaRPr>
          </a:p>
          <a:p>
            <a:pPr marL="0" indent="0" algn="l"/>
            <a:endParaRPr lang="en-US" sz="1600" dirty="0">
              <a:solidFill>
                <a:schemeClr val="tx1"/>
              </a:solidFill>
            </a:endParaRPr>
          </a:p>
        </p:txBody>
      </p:sp>
    </p:spTree>
    <p:extLst>
      <p:ext uri="{BB962C8B-B14F-4D97-AF65-F5344CB8AC3E}">
        <p14:creationId xmlns:p14="http://schemas.microsoft.com/office/powerpoint/2010/main" val="12076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4" y="314325"/>
            <a:ext cx="3986950" cy="445464"/>
          </a:xfrm>
        </p:spPr>
        <p:txBody>
          <a:bodyPr>
            <a:normAutofit fontScale="90000"/>
          </a:bodyPr>
          <a:lstStyle/>
          <a:p>
            <a:pPr fontAlgn="auto">
              <a:lnSpc>
                <a:spcPct val="100000"/>
              </a:lnSpc>
              <a:spcAft>
                <a:spcPts val="0"/>
              </a:spcAft>
              <a:defRPr/>
            </a:pPr>
            <a:r>
              <a:rPr kern="0" spc="0" dirty="0">
                <a:latin typeface="Arial" pitchFamily="34" charset="0"/>
                <a:cs typeface="Arial" pitchFamily="34" charset="0"/>
              </a:rPr>
              <a:t>IPv6 Address Notation</a:t>
            </a:r>
          </a:p>
        </p:txBody>
      </p:sp>
      <p:sp>
        <p:nvSpPr>
          <p:cNvPr id="3" name="Text Placeholder 2"/>
          <p:cNvSpPr>
            <a:spLocks noGrp="1"/>
          </p:cNvSpPr>
          <p:nvPr>
            <p:ph type="body" sz="quarter" idx="10"/>
          </p:nvPr>
        </p:nvSpPr>
        <p:spPr>
          <a:xfrm>
            <a:off x="325439" y="3248526"/>
            <a:ext cx="8415337" cy="1894974"/>
          </a:xfrm>
        </p:spPr>
        <p:txBody>
          <a:bodyPr rtlCol="0">
            <a:noAutofit/>
          </a:bodyPr>
          <a:lstStyle/>
          <a:p>
            <a:pPr marL="236538" indent="-236538" defTabSz="814388">
              <a:lnSpc>
                <a:spcPct val="100000"/>
              </a:lnSpc>
              <a:spcBef>
                <a:spcPts val="0"/>
              </a:spcBef>
              <a:spcAft>
                <a:spcPts val="1200"/>
              </a:spcAft>
              <a:buClr>
                <a:srgbClr val="00B050"/>
              </a:buClr>
              <a:buSzTx/>
              <a:buFont typeface="Wingdings" pitchFamily="2" charset="2"/>
              <a:buChar char="§"/>
              <a:defRPr/>
            </a:pPr>
            <a:r>
              <a:rPr lang="en-US" sz="2000" kern="0" dirty="0">
                <a:latin typeface="+mn-lt"/>
                <a:cs typeface="Courier"/>
              </a:rPr>
              <a:t>IPv6 addresses are 128-bit addresses represented in:</a:t>
            </a:r>
          </a:p>
          <a:p>
            <a:pPr marL="636588" lvl="1" indent="-236538" defTabSz="814388">
              <a:lnSpc>
                <a:spcPct val="100000"/>
              </a:lnSpc>
              <a:spcBef>
                <a:spcPts val="0"/>
              </a:spcBef>
              <a:spcAft>
                <a:spcPts val="1200"/>
              </a:spcAft>
              <a:buClr>
                <a:srgbClr val="00B050"/>
              </a:buClr>
              <a:buFont typeface="Wingdings" pitchFamily="2" charset="2"/>
              <a:buChar char="§"/>
              <a:defRPr/>
            </a:pPr>
            <a:r>
              <a:rPr lang="en-US" sz="2000" kern="0" dirty="0">
                <a:latin typeface="+mn-lt"/>
                <a:cs typeface="Courier"/>
              </a:rPr>
              <a:t>Eight 16-bit segments or “</a:t>
            </a:r>
            <a:r>
              <a:rPr lang="en-US" sz="2000" kern="0" dirty="0" err="1">
                <a:latin typeface="+mn-lt"/>
                <a:cs typeface="Courier"/>
              </a:rPr>
              <a:t>hextets</a:t>
            </a:r>
            <a:r>
              <a:rPr lang="en-US" sz="2000" kern="0" dirty="0">
                <a:latin typeface="+mn-lt"/>
                <a:cs typeface="Courier"/>
              </a:rPr>
              <a:t>” (not a formal term)</a:t>
            </a:r>
          </a:p>
        </p:txBody>
      </p:sp>
      <p:pic>
        <p:nvPicPr>
          <p:cNvPr id="532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5984" y="1"/>
            <a:ext cx="4787281" cy="1524808"/>
          </a:xfrm>
          <a:prstGeom prst="rect">
            <a:avLst/>
          </a:prstGeom>
          <a:noFill/>
          <a:ln w="25400">
            <a:noFill/>
            <a:miter lim="800000"/>
            <a:headEnd/>
            <a:tailEnd/>
          </a:ln>
        </p:spPr>
      </p:pic>
      <p:sp>
        <p:nvSpPr>
          <p:cNvPr id="53253" name="Text Box 8"/>
          <p:cNvSpPr txBox="1">
            <a:spLocks noChangeArrowheads="1"/>
          </p:cNvSpPr>
          <p:nvPr/>
        </p:nvSpPr>
        <p:spPr bwMode="auto">
          <a:xfrm>
            <a:off x="1520151" y="1117042"/>
            <a:ext cx="2937746" cy="346249"/>
          </a:xfrm>
          <a:prstGeom prst="rect">
            <a:avLst/>
          </a:prstGeom>
          <a:noFill/>
          <a:ln w="25400">
            <a:noFill/>
            <a:miter lim="800000"/>
            <a:headEnd/>
            <a:tailEnd/>
          </a:ln>
        </p:spPr>
        <p:txBody>
          <a:bodyPr wrap="square">
            <a:prstTxWarp prst="textNoShape">
              <a:avLst/>
            </a:prstTxWarp>
            <a:spAutoFit/>
          </a:bodyPr>
          <a:lstStyle/>
          <a:p>
            <a:pPr algn="ctr" eaLnBrk="0" hangingPunct="0">
              <a:lnSpc>
                <a:spcPct val="90000"/>
              </a:lnSpc>
              <a:spcBef>
                <a:spcPct val="50000"/>
              </a:spcBef>
            </a:pPr>
            <a:r>
              <a:rPr lang="en-US" sz="1800" dirty="0">
                <a:solidFill>
                  <a:srgbClr val="000000"/>
                </a:solidFill>
              </a:rPr>
              <a:t>One Hex digit = 4 bits</a:t>
            </a:r>
          </a:p>
        </p:txBody>
      </p:sp>
      <p:sp>
        <p:nvSpPr>
          <p:cNvPr id="10" name="Content Placeholder 4"/>
          <p:cNvSpPr txBox="1">
            <a:spLocks/>
          </p:cNvSpPr>
          <p:nvPr/>
        </p:nvSpPr>
        <p:spPr>
          <a:xfrm>
            <a:off x="820732" y="1723081"/>
            <a:ext cx="7501629" cy="166142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tx1"/>
                </a:solidFill>
                <a:effectLst/>
                <a:uLnTx/>
                <a:uFillTx/>
                <a:latin typeface="Courier"/>
                <a:ea typeface="+mn-ea"/>
                <a:cs typeface="Courier"/>
              </a:rPr>
              <a:t>2001:0DB8:AAAA:1111:0000:0000:0000:0100/64</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Courier"/>
              <a:ea typeface="+mn-ea"/>
              <a:cs typeface="Courie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tx1"/>
                </a:solidFill>
                <a:effectLst/>
                <a:uLnTx/>
                <a:uFillTx/>
                <a:latin typeface="Courier"/>
                <a:ea typeface="+mn-ea"/>
                <a:cs typeface="Courier"/>
              </a:rPr>
              <a:t>2001 : 0DB8 : AAAA : 1111 : 0000 : 0000 : 0000 : 0100</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Courier"/>
              <a:ea typeface="+mn-ea"/>
              <a:cs typeface="Courie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Courier"/>
              <a:ea typeface="+mn-ea"/>
              <a:cs typeface="Courie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Courier"/>
              <a:ea typeface="+mn-ea"/>
              <a:cs typeface="Courie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Courier"/>
              <a:ea typeface="+mn-ea"/>
              <a:cs typeface="Courie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Courier"/>
              <a:ea typeface="+mn-ea"/>
              <a:cs typeface="Courier"/>
            </a:endParaRPr>
          </a:p>
        </p:txBody>
      </p:sp>
      <p:cxnSp>
        <p:nvCxnSpPr>
          <p:cNvPr id="11" name="Straight Arrow Connector 10"/>
          <p:cNvCxnSpPr/>
          <p:nvPr/>
        </p:nvCxnSpPr>
        <p:spPr>
          <a:xfrm>
            <a:off x="841201" y="2727748"/>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20732" y="2759352"/>
            <a:ext cx="673131" cy="307777"/>
          </a:xfrm>
          <a:prstGeom prst="rect">
            <a:avLst/>
          </a:prstGeom>
          <a:noFill/>
        </p:spPr>
        <p:txBody>
          <a:bodyPr wrap="none" rtlCol="0">
            <a:spAutoFit/>
          </a:bodyPr>
          <a:lstStyle/>
          <a:p>
            <a:r>
              <a:rPr lang="en-US" sz="1400" dirty="0"/>
              <a:t>16 bits</a:t>
            </a:r>
          </a:p>
        </p:txBody>
      </p:sp>
      <p:cxnSp>
        <p:nvCxnSpPr>
          <p:cNvPr id="13" name="Straight Arrow Connector 12"/>
          <p:cNvCxnSpPr/>
          <p:nvPr/>
        </p:nvCxnSpPr>
        <p:spPr>
          <a:xfrm>
            <a:off x="1814152" y="2722978"/>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793683" y="2754582"/>
            <a:ext cx="673131" cy="307777"/>
          </a:xfrm>
          <a:prstGeom prst="rect">
            <a:avLst/>
          </a:prstGeom>
          <a:noFill/>
        </p:spPr>
        <p:txBody>
          <a:bodyPr wrap="none" rtlCol="0">
            <a:spAutoFit/>
          </a:bodyPr>
          <a:lstStyle/>
          <a:p>
            <a:r>
              <a:rPr lang="en-US" sz="1400" dirty="0"/>
              <a:t>16 bits</a:t>
            </a:r>
          </a:p>
        </p:txBody>
      </p:sp>
      <p:cxnSp>
        <p:nvCxnSpPr>
          <p:cNvPr id="15" name="Straight Arrow Connector 14"/>
          <p:cNvCxnSpPr/>
          <p:nvPr/>
        </p:nvCxnSpPr>
        <p:spPr>
          <a:xfrm>
            <a:off x="2740372" y="2719223"/>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719903" y="2750827"/>
            <a:ext cx="673131" cy="307777"/>
          </a:xfrm>
          <a:prstGeom prst="rect">
            <a:avLst/>
          </a:prstGeom>
          <a:noFill/>
        </p:spPr>
        <p:txBody>
          <a:bodyPr wrap="none" rtlCol="0">
            <a:spAutoFit/>
          </a:bodyPr>
          <a:lstStyle/>
          <a:p>
            <a:r>
              <a:rPr lang="en-US" sz="1400" dirty="0"/>
              <a:t>16 bits</a:t>
            </a:r>
          </a:p>
        </p:txBody>
      </p:sp>
      <p:cxnSp>
        <p:nvCxnSpPr>
          <p:cNvPr id="17" name="Straight Arrow Connector 16"/>
          <p:cNvCxnSpPr/>
          <p:nvPr/>
        </p:nvCxnSpPr>
        <p:spPr>
          <a:xfrm>
            <a:off x="3713323" y="2714453"/>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692854" y="2746057"/>
            <a:ext cx="673131" cy="307777"/>
          </a:xfrm>
          <a:prstGeom prst="rect">
            <a:avLst/>
          </a:prstGeom>
          <a:noFill/>
        </p:spPr>
        <p:txBody>
          <a:bodyPr wrap="none" rtlCol="0">
            <a:spAutoFit/>
          </a:bodyPr>
          <a:lstStyle/>
          <a:p>
            <a:r>
              <a:rPr lang="en-US" sz="1400" dirty="0"/>
              <a:t>16 bits</a:t>
            </a:r>
          </a:p>
        </p:txBody>
      </p:sp>
      <p:cxnSp>
        <p:nvCxnSpPr>
          <p:cNvPr id="19" name="Straight Arrow Connector 18"/>
          <p:cNvCxnSpPr/>
          <p:nvPr/>
        </p:nvCxnSpPr>
        <p:spPr>
          <a:xfrm>
            <a:off x="4695702" y="2714391"/>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675233" y="2745996"/>
            <a:ext cx="673131" cy="307777"/>
          </a:xfrm>
          <a:prstGeom prst="rect">
            <a:avLst/>
          </a:prstGeom>
          <a:noFill/>
        </p:spPr>
        <p:txBody>
          <a:bodyPr wrap="none" rtlCol="0">
            <a:spAutoFit/>
          </a:bodyPr>
          <a:lstStyle/>
          <a:p>
            <a:r>
              <a:rPr lang="en-US" sz="1400" dirty="0"/>
              <a:t>16 bits</a:t>
            </a:r>
          </a:p>
        </p:txBody>
      </p:sp>
      <p:cxnSp>
        <p:nvCxnSpPr>
          <p:cNvPr id="21" name="Straight Arrow Connector 20"/>
          <p:cNvCxnSpPr/>
          <p:nvPr/>
        </p:nvCxnSpPr>
        <p:spPr>
          <a:xfrm>
            <a:off x="5668653" y="2709621"/>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648184" y="2741226"/>
            <a:ext cx="673131" cy="307777"/>
          </a:xfrm>
          <a:prstGeom prst="rect">
            <a:avLst/>
          </a:prstGeom>
          <a:noFill/>
        </p:spPr>
        <p:txBody>
          <a:bodyPr wrap="none" rtlCol="0">
            <a:spAutoFit/>
          </a:bodyPr>
          <a:lstStyle/>
          <a:p>
            <a:r>
              <a:rPr lang="en-US" sz="1400" dirty="0"/>
              <a:t>16 bits</a:t>
            </a:r>
          </a:p>
        </p:txBody>
      </p:sp>
      <p:cxnSp>
        <p:nvCxnSpPr>
          <p:cNvPr id="23" name="Straight Arrow Connector 22"/>
          <p:cNvCxnSpPr/>
          <p:nvPr/>
        </p:nvCxnSpPr>
        <p:spPr>
          <a:xfrm>
            <a:off x="6594873" y="2705866"/>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574404" y="2737470"/>
            <a:ext cx="673131" cy="307777"/>
          </a:xfrm>
          <a:prstGeom prst="rect">
            <a:avLst/>
          </a:prstGeom>
          <a:noFill/>
        </p:spPr>
        <p:txBody>
          <a:bodyPr wrap="none" rtlCol="0">
            <a:spAutoFit/>
          </a:bodyPr>
          <a:lstStyle/>
          <a:p>
            <a:r>
              <a:rPr lang="en-US" sz="1400" dirty="0"/>
              <a:t>16 bits</a:t>
            </a:r>
          </a:p>
        </p:txBody>
      </p:sp>
      <p:cxnSp>
        <p:nvCxnSpPr>
          <p:cNvPr id="25" name="Straight Arrow Connector 24"/>
          <p:cNvCxnSpPr/>
          <p:nvPr/>
        </p:nvCxnSpPr>
        <p:spPr>
          <a:xfrm>
            <a:off x="7567824" y="2701096"/>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547355" y="2732700"/>
            <a:ext cx="673131" cy="307777"/>
          </a:xfrm>
          <a:prstGeom prst="rect">
            <a:avLst/>
          </a:prstGeom>
          <a:noFill/>
        </p:spPr>
        <p:txBody>
          <a:bodyPr wrap="none" rtlCol="0">
            <a:spAutoFit/>
          </a:bodyPr>
          <a:lstStyle/>
          <a:p>
            <a:r>
              <a:rPr lang="en-US" sz="1400" dirty="0"/>
              <a:t>16 bits</a:t>
            </a:r>
          </a:p>
        </p:txBody>
      </p:sp>
      <p:sp>
        <p:nvSpPr>
          <p:cNvPr id="27" name="Oval 23"/>
          <p:cNvSpPr>
            <a:spLocks noChangeArrowheads="1"/>
          </p:cNvSpPr>
          <p:nvPr/>
        </p:nvSpPr>
        <p:spPr bwMode="auto">
          <a:xfrm>
            <a:off x="8966200" y="5019675"/>
            <a:ext cx="177800" cy="123825"/>
          </a:xfrm>
          <a:prstGeom prst="ellipse">
            <a:avLst/>
          </a:prstGeom>
          <a:solidFill>
            <a:srgbClr val="00CC00"/>
          </a:solidFill>
          <a:ln w="31750">
            <a:noFill/>
            <a:round/>
            <a:headEnd/>
            <a:tailEnd/>
          </a:ln>
        </p:spPr>
        <p:txBody>
          <a:bodyPr wrap="none" anchor="ctr">
            <a:prstTxWarp prst="textNoShape">
              <a:avLst/>
            </a:prstTxWarp>
          </a:bodyPr>
          <a:lstStyle/>
          <a:p>
            <a:pPr algn="ctr" eaLnBrk="0" hangingPunct="0">
              <a:lnSpc>
                <a:spcPct val="90000"/>
              </a:lnSpc>
            </a:pPr>
            <a:endParaRPr lang="en-US" sz="1800"/>
          </a:p>
        </p:txBody>
      </p:sp>
      <p:sp>
        <p:nvSpPr>
          <p:cNvPr id="28" name="TextBox 27"/>
          <p:cNvSpPr txBox="1"/>
          <p:nvPr/>
        </p:nvSpPr>
        <p:spPr>
          <a:xfrm>
            <a:off x="1058333" y="2080167"/>
            <a:ext cx="7264028" cy="369332"/>
          </a:xfrm>
          <a:prstGeom prst="rect">
            <a:avLst/>
          </a:prstGeom>
          <a:noFill/>
        </p:spPr>
        <p:txBody>
          <a:bodyPr wrap="square" rtlCol="0">
            <a:spAutoFit/>
          </a:bodyPr>
          <a:lstStyle/>
          <a:p>
            <a:r>
              <a:rPr lang="en-US" dirty="0"/>
              <a:t>1               2               3                 4                5                6                 7               8</a:t>
            </a:r>
          </a:p>
        </p:txBody>
      </p:sp>
    </p:spTree>
    <p:extLst>
      <p:ext uri="{BB962C8B-B14F-4D97-AF65-F5344CB8AC3E}">
        <p14:creationId xmlns:p14="http://schemas.microsoft.com/office/powerpoint/2010/main" val="246865685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7293" y="1658373"/>
            <a:ext cx="8415337" cy="3485127"/>
          </a:xfrm>
        </p:spPr>
        <p:txBody>
          <a:bodyPr rtlCol="0">
            <a:noAutofit/>
          </a:bodyPr>
          <a:lstStyle/>
          <a:p>
            <a:pPr marL="236538" indent="-236538" defTabSz="814388">
              <a:lnSpc>
                <a:spcPct val="100000"/>
              </a:lnSpc>
              <a:spcBef>
                <a:spcPts val="0"/>
              </a:spcBef>
              <a:spcAft>
                <a:spcPts val="1200"/>
              </a:spcAft>
              <a:buClr>
                <a:srgbClr val="00B050"/>
              </a:buClr>
              <a:buFont typeface="Wingdings" pitchFamily="2" charset="2"/>
              <a:buChar char="§"/>
              <a:defRPr/>
            </a:pPr>
            <a:r>
              <a:rPr lang="en-US" sz="2000" kern="0" dirty="0">
                <a:cs typeface="Courier"/>
              </a:rPr>
              <a:t>How many addresses does 128 bits give us?</a:t>
            </a:r>
          </a:p>
          <a:p>
            <a:pPr marL="362761" lvl="1" indent="-236538" defTabSz="814388">
              <a:lnSpc>
                <a:spcPct val="100000"/>
              </a:lnSpc>
              <a:spcBef>
                <a:spcPts val="0"/>
              </a:spcBef>
              <a:spcAft>
                <a:spcPts val="1200"/>
              </a:spcAft>
              <a:buClr>
                <a:srgbClr val="00B050"/>
              </a:buClr>
              <a:buFont typeface="Wingdings" pitchFamily="2" charset="2"/>
              <a:buChar char="§"/>
              <a:defRPr/>
            </a:pPr>
            <a:r>
              <a:rPr lang="en-US" sz="1800" kern="0" dirty="0">
                <a:cs typeface="Courier"/>
              </a:rPr>
              <a:t>340 </a:t>
            </a:r>
            <a:r>
              <a:rPr lang="en-US" sz="1800" kern="0" dirty="0" err="1">
                <a:cs typeface="Courier"/>
              </a:rPr>
              <a:t>undecillion</a:t>
            </a:r>
            <a:r>
              <a:rPr lang="en-US" sz="1800" kern="0" dirty="0">
                <a:cs typeface="Courier"/>
              </a:rPr>
              <a:t> </a:t>
            </a:r>
            <a:r>
              <a:rPr lang="en-US" sz="1800" kern="0" dirty="0" err="1">
                <a:cs typeface="Courier"/>
              </a:rPr>
              <a:t>addesses</a:t>
            </a:r>
            <a:r>
              <a:rPr lang="en-US" sz="1800" kern="0" dirty="0">
                <a:cs typeface="Courier"/>
              </a:rPr>
              <a:t> or …</a:t>
            </a:r>
          </a:p>
          <a:p>
            <a:pPr marL="362761" lvl="1" indent="-236538" defTabSz="814388">
              <a:lnSpc>
                <a:spcPct val="100000"/>
              </a:lnSpc>
              <a:spcBef>
                <a:spcPts val="0"/>
              </a:spcBef>
              <a:spcAft>
                <a:spcPts val="1200"/>
              </a:spcAft>
              <a:buClr>
                <a:srgbClr val="00B050"/>
              </a:buClr>
              <a:buFont typeface="Wingdings" pitchFamily="2" charset="2"/>
              <a:buChar char="§"/>
              <a:defRPr/>
            </a:pPr>
            <a:r>
              <a:rPr lang="en-US" sz="1800" kern="0" dirty="0">
                <a:latin typeface="+mn-lt"/>
                <a:cs typeface="Courier"/>
              </a:rPr>
              <a:t>340 trillion trillion trillion addresses or … </a:t>
            </a:r>
          </a:p>
          <a:p>
            <a:pPr marL="362761" lvl="1" indent="-236538" defTabSz="814388">
              <a:lnSpc>
                <a:spcPct val="100000"/>
              </a:lnSpc>
              <a:spcBef>
                <a:spcPts val="0"/>
              </a:spcBef>
              <a:spcAft>
                <a:spcPts val="1200"/>
              </a:spcAft>
              <a:buClr>
                <a:srgbClr val="00B050"/>
              </a:buClr>
              <a:buFont typeface="Wingdings" pitchFamily="2" charset="2"/>
              <a:buChar char="§"/>
              <a:defRPr/>
            </a:pPr>
            <a:r>
              <a:rPr lang="en-US" sz="1800" kern="0" dirty="0">
                <a:latin typeface="+mn-lt"/>
                <a:cs typeface="Courier"/>
              </a:rPr>
              <a:t>“IPv6 could provide each and every square micrometer of the earth’s surface with 5,000 unique addresses. Micrometer = 0.001 mm or 0.000039 inches” or…. </a:t>
            </a:r>
          </a:p>
          <a:p>
            <a:pPr marL="362761" lvl="1" indent="-236538" defTabSz="814388">
              <a:lnSpc>
                <a:spcPct val="100000"/>
              </a:lnSpc>
              <a:spcBef>
                <a:spcPts val="0"/>
              </a:spcBef>
              <a:spcAft>
                <a:spcPts val="1200"/>
              </a:spcAft>
              <a:buClr>
                <a:srgbClr val="00B050"/>
              </a:buClr>
              <a:buFont typeface="Wingdings" pitchFamily="2" charset="2"/>
              <a:buChar char="§"/>
              <a:defRPr/>
            </a:pPr>
            <a:r>
              <a:rPr lang="en-US" sz="1800" kern="0" dirty="0">
                <a:latin typeface="+mn-lt"/>
                <a:cs typeface="Courier"/>
              </a:rPr>
              <a:t>“A string of soccer balls would wrap around our universe 200 billion times!”    … in other words …</a:t>
            </a:r>
          </a:p>
        </p:txBody>
      </p:sp>
      <p:sp>
        <p:nvSpPr>
          <p:cNvPr id="10" name="Content Placeholder 4"/>
          <p:cNvSpPr txBox="1">
            <a:spLocks/>
          </p:cNvSpPr>
          <p:nvPr/>
        </p:nvSpPr>
        <p:spPr>
          <a:xfrm>
            <a:off x="1045346" y="314325"/>
            <a:ext cx="7501629" cy="166142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tx1"/>
                </a:solidFill>
                <a:effectLst/>
                <a:uLnTx/>
                <a:uFillTx/>
                <a:latin typeface="Courier"/>
                <a:ea typeface="+mn-ea"/>
                <a:cs typeface="Courier"/>
              </a:rPr>
              <a:t>2001:0DB8:AAAA:1111:0000:0000:0000:0100/64</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Courier"/>
              <a:ea typeface="+mn-ea"/>
              <a:cs typeface="Courie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tx1"/>
                </a:solidFill>
                <a:effectLst/>
                <a:uLnTx/>
                <a:uFillTx/>
                <a:latin typeface="Courier"/>
                <a:ea typeface="+mn-ea"/>
                <a:cs typeface="Courier"/>
              </a:rPr>
              <a:t>2001 : 0DB8 : AAAA : 1111 : 0000 : 0000 : 0000 : 0100</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Courier"/>
              <a:ea typeface="+mn-ea"/>
              <a:cs typeface="Courie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Courier"/>
              <a:ea typeface="+mn-ea"/>
              <a:cs typeface="Courie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Courier"/>
              <a:ea typeface="+mn-ea"/>
              <a:cs typeface="Courie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Courier"/>
              <a:ea typeface="+mn-ea"/>
              <a:cs typeface="Courie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Courier"/>
              <a:ea typeface="+mn-ea"/>
              <a:cs typeface="Courier"/>
            </a:endParaRPr>
          </a:p>
        </p:txBody>
      </p:sp>
      <p:cxnSp>
        <p:nvCxnSpPr>
          <p:cNvPr id="11" name="Straight Arrow Connector 10"/>
          <p:cNvCxnSpPr/>
          <p:nvPr/>
        </p:nvCxnSpPr>
        <p:spPr>
          <a:xfrm>
            <a:off x="1065815" y="1318992"/>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45346" y="1350596"/>
            <a:ext cx="673131" cy="307777"/>
          </a:xfrm>
          <a:prstGeom prst="rect">
            <a:avLst/>
          </a:prstGeom>
          <a:noFill/>
        </p:spPr>
        <p:txBody>
          <a:bodyPr wrap="none" rtlCol="0">
            <a:spAutoFit/>
          </a:bodyPr>
          <a:lstStyle/>
          <a:p>
            <a:r>
              <a:rPr lang="en-US" sz="1400" dirty="0"/>
              <a:t>16 bits</a:t>
            </a:r>
          </a:p>
        </p:txBody>
      </p:sp>
      <p:cxnSp>
        <p:nvCxnSpPr>
          <p:cNvPr id="13" name="Straight Arrow Connector 12"/>
          <p:cNvCxnSpPr/>
          <p:nvPr/>
        </p:nvCxnSpPr>
        <p:spPr>
          <a:xfrm>
            <a:off x="2038766" y="1314222"/>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018297" y="1345826"/>
            <a:ext cx="673131" cy="307777"/>
          </a:xfrm>
          <a:prstGeom prst="rect">
            <a:avLst/>
          </a:prstGeom>
          <a:noFill/>
        </p:spPr>
        <p:txBody>
          <a:bodyPr wrap="none" rtlCol="0">
            <a:spAutoFit/>
          </a:bodyPr>
          <a:lstStyle/>
          <a:p>
            <a:r>
              <a:rPr lang="en-US" sz="1400" dirty="0"/>
              <a:t>16 bits</a:t>
            </a:r>
          </a:p>
        </p:txBody>
      </p:sp>
      <p:cxnSp>
        <p:nvCxnSpPr>
          <p:cNvPr id="15" name="Straight Arrow Connector 14"/>
          <p:cNvCxnSpPr/>
          <p:nvPr/>
        </p:nvCxnSpPr>
        <p:spPr>
          <a:xfrm>
            <a:off x="2964986" y="1310467"/>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944517" y="1342071"/>
            <a:ext cx="673131" cy="307777"/>
          </a:xfrm>
          <a:prstGeom prst="rect">
            <a:avLst/>
          </a:prstGeom>
          <a:noFill/>
        </p:spPr>
        <p:txBody>
          <a:bodyPr wrap="none" rtlCol="0">
            <a:spAutoFit/>
          </a:bodyPr>
          <a:lstStyle/>
          <a:p>
            <a:r>
              <a:rPr lang="en-US" sz="1400" dirty="0"/>
              <a:t>16 bits</a:t>
            </a:r>
          </a:p>
        </p:txBody>
      </p:sp>
      <p:cxnSp>
        <p:nvCxnSpPr>
          <p:cNvPr id="17" name="Straight Arrow Connector 16"/>
          <p:cNvCxnSpPr/>
          <p:nvPr/>
        </p:nvCxnSpPr>
        <p:spPr>
          <a:xfrm>
            <a:off x="3937937" y="1305697"/>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917468" y="1337301"/>
            <a:ext cx="673131" cy="307777"/>
          </a:xfrm>
          <a:prstGeom prst="rect">
            <a:avLst/>
          </a:prstGeom>
          <a:noFill/>
        </p:spPr>
        <p:txBody>
          <a:bodyPr wrap="none" rtlCol="0">
            <a:spAutoFit/>
          </a:bodyPr>
          <a:lstStyle/>
          <a:p>
            <a:r>
              <a:rPr lang="en-US" sz="1400" dirty="0"/>
              <a:t>16 bits</a:t>
            </a:r>
          </a:p>
        </p:txBody>
      </p:sp>
      <p:cxnSp>
        <p:nvCxnSpPr>
          <p:cNvPr id="19" name="Straight Arrow Connector 18"/>
          <p:cNvCxnSpPr/>
          <p:nvPr/>
        </p:nvCxnSpPr>
        <p:spPr>
          <a:xfrm>
            <a:off x="4920316" y="1305635"/>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899847" y="1337240"/>
            <a:ext cx="673131" cy="307777"/>
          </a:xfrm>
          <a:prstGeom prst="rect">
            <a:avLst/>
          </a:prstGeom>
          <a:noFill/>
        </p:spPr>
        <p:txBody>
          <a:bodyPr wrap="none" rtlCol="0">
            <a:spAutoFit/>
          </a:bodyPr>
          <a:lstStyle/>
          <a:p>
            <a:r>
              <a:rPr lang="en-US" sz="1400" dirty="0"/>
              <a:t>16 bits</a:t>
            </a:r>
          </a:p>
        </p:txBody>
      </p:sp>
      <p:cxnSp>
        <p:nvCxnSpPr>
          <p:cNvPr id="21" name="Straight Arrow Connector 20"/>
          <p:cNvCxnSpPr/>
          <p:nvPr/>
        </p:nvCxnSpPr>
        <p:spPr>
          <a:xfrm>
            <a:off x="5893267" y="1300865"/>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872798" y="1332470"/>
            <a:ext cx="673131" cy="307777"/>
          </a:xfrm>
          <a:prstGeom prst="rect">
            <a:avLst/>
          </a:prstGeom>
          <a:noFill/>
        </p:spPr>
        <p:txBody>
          <a:bodyPr wrap="none" rtlCol="0">
            <a:spAutoFit/>
          </a:bodyPr>
          <a:lstStyle/>
          <a:p>
            <a:r>
              <a:rPr lang="en-US" sz="1400" dirty="0"/>
              <a:t>16 bits</a:t>
            </a:r>
          </a:p>
        </p:txBody>
      </p:sp>
      <p:cxnSp>
        <p:nvCxnSpPr>
          <p:cNvPr id="23" name="Straight Arrow Connector 22"/>
          <p:cNvCxnSpPr/>
          <p:nvPr/>
        </p:nvCxnSpPr>
        <p:spPr>
          <a:xfrm>
            <a:off x="6819487" y="1297110"/>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799018" y="1328714"/>
            <a:ext cx="673131" cy="307777"/>
          </a:xfrm>
          <a:prstGeom prst="rect">
            <a:avLst/>
          </a:prstGeom>
          <a:noFill/>
        </p:spPr>
        <p:txBody>
          <a:bodyPr wrap="none" rtlCol="0">
            <a:spAutoFit/>
          </a:bodyPr>
          <a:lstStyle/>
          <a:p>
            <a:r>
              <a:rPr lang="en-US" sz="1400" dirty="0"/>
              <a:t>16 bits</a:t>
            </a:r>
          </a:p>
        </p:txBody>
      </p:sp>
      <p:cxnSp>
        <p:nvCxnSpPr>
          <p:cNvPr id="25" name="Straight Arrow Connector 24"/>
          <p:cNvCxnSpPr/>
          <p:nvPr/>
        </p:nvCxnSpPr>
        <p:spPr>
          <a:xfrm>
            <a:off x="7792438" y="1292340"/>
            <a:ext cx="678950" cy="11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771969" y="1323944"/>
            <a:ext cx="673131" cy="307777"/>
          </a:xfrm>
          <a:prstGeom prst="rect">
            <a:avLst/>
          </a:prstGeom>
          <a:noFill/>
        </p:spPr>
        <p:txBody>
          <a:bodyPr wrap="none" rtlCol="0">
            <a:spAutoFit/>
          </a:bodyPr>
          <a:lstStyle/>
          <a:p>
            <a:r>
              <a:rPr lang="en-US" sz="1400" dirty="0"/>
              <a:t>16 bits</a:t>
            </a:r>
          </a:p>
        </p:txBody>
      </p:sp>
      <p:sp>
        <p:nvSpPr>
          <p:cNvPr id="27" name="Oval 23"/>
          <p:cNvSpPr>
            <a:spLocks noChangeArrowheads="1"/>
          </p:cNvSpPr>
          <p:nvPr/>
        </p:nvSpPr>
        <p:spPr bwMode="auto">
          <a:xfrm>
            <a:off x="8966200" y="5019675"/>
            <a:ext cx="177800" cy="123825"/>
          </a:xfrm>
          <a:prstGeom prst="ellipse">
            <a:avLst/>
          </a:prstGeom>
          <a:solidFill>
            <a:srgbClr val="00CC00"/>
          </a:solidFill>
          <a:ln w="31750">
            <a:noFill/>
            <a:round/>
            <a:headEnd/>
            <a:tailEnd/>
          </a:ln>
        </p:spPr>
        <p:txBody>
          <a:bodyPr wrap="none" anchor="ctr">
            <a:prstTxWarp prst="textNoShape">
              <a:avLst/>
            </a:prstTxWarp>
          </a:bodyPr>
          <a:lstStyle/>
          <a:p>
            <a:pPr algn="ctr" eaLnBrk="0" hangingPunct="0">
              <a:lnSpc>
                <a:spcPct val="90000"/>
              </a:lnSpc>
            </a:pPr>
            <a:endParaRPr lang="en-US" sz="1800"/>
          </a:p>
        </p:txBody>
      </p:sp>
    </p:spTree>
    <p:extLst>
      <p:ext uri="{BB962C8B-B14F-4D97-AF65-F5344CB8AC3E}">
        <p14:creationId xmlns:p14="http://schemas.microsoft.com/office/powerpoint/2010/main" val="4035393068"/>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14759</TotalTime>
  <Words>3320</Words>
  <Application>Microsoft Office PowerPoint</Application>
  <PresentationFormat>On-screen Show (16:9)</PresentationFormat>
  <Paragraphs>344</Paragraphs>
  <Slides>44</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MS PGothic</vt:lpstr>
      <vt:lpstr>Arial</vt:lpstr>
      <vt:lpstr>Calibri</vt:lpstr>
      <vt:lpstr>CiscoSans</vt:lpstr>
      <vt:lpstr>CiscoSans ExtraLight</vt:lpstr>
      <vt:lpstr>CiscoSans Thin</vt:lpstr>
      <vt:lpstr>Courier</vt:lpstr>
      <vt:lpstr>Courier New</vt:lpstr>
      <vt:lpstr>Wingdings</vt:lpstr>
      <vt:lpstr>Default Theme</vt:lpstr>
      <vt:lpstr>Lecture 11: IPv6 Addressing</vt:lpstr>
      <vt:lpstr>12.1 IPv4 Issues</vt:lpstr>
      <vt:lpstr>IPv4 Issues Need for IPv6</vt:lpstr>
      <vt:lpstr>IPv4 Issues IPv4 and IPv6 Coexistence</vt:lpstr>
      <vt:lpstr>PowerPoint Presentation</vt:lpstr>
      <vt:lpstr>12.2 IPv6 Address Representation</vt:lpstr>
      <vt:lpstr>IPv6 Address Representation IPv6 Addressing Formats</vt:lpstr>
      <vt:lpstr>IPv6 Address Notation</vt:lpstr>
      <vt:lpstr>PowerPoint Presentation</vt:lpstr>
      <vt:lpstr>IPv6 Address Representation Rule 1 – Omit Leading Zero</vt:lpstr>
      <vt:lpstr>IPv6 Address Representation Rule 2 – Double Colon</vt:lpstr>
      <vt:lpstr>12.3 IPv6 Address Types</vt:lpstr>
      <vt:lpstr>IPv6 Address Types Unicast, Multicast, Anycast</vt:lpstr>
      <vt:lpstr>PowerPoint Presentation</vt:lpstr>
      <vt:lpstr>PowerPoint Presentation</vt:lpstr>
      <vt:lpstr>IPv6 Address Types IPv6 Prefix Length</vt:lpstr>
      <vt:lpstr>IPv6 Address Types Types of IPv6 Unicast Addresses</vt:lpstr>
      <vt:lpstr>IPv6 Address Types A Note About the Unique Local Address</vt:lpstr>
      <vt:lpstr>IPv6 Address Types IPv6 GUA</vt:lpstr>
      <vt:lpstr>IPv6 Address Types IPv6 GUA Structure</vt:lpstr>
      <vt:lpstr>IPv6 Address Types IPv6 LLA</vt:lpstr>
      <vt:lpstr>12.4 GUA and LLA Static Configuration</vt:lpstr>
      <vt:lpstr>GUA and LLA Static Configuration Static GUA Configuration on a Router</vt:lpstr>
      <vt:lpstr>GUA and LLA Static Configuration Static GUA Configuration on a Windows Host</vt:lpstr>
      <vt:lpstr>GUA and LLA Static Configuration Static GUA Configuration of a Link-Local Unicast Address</vt:lpstr>
      <vt:lpstr>12.5 Dynamic Addressing for IPv6 GUAs</vt:lpstr>
      <vt:lpstr>Dynamic Addressing for IPv6 GUAs RS and RA Messages</vt:lpstr>
      <vt:lpstr>Dynamic Addressing for IPv6 GUAs Method 1: SLAAC</vt:lpstr>
      <vt:lpstr>Dynamic Addressing for IPv6 GUAs Method 2: SLAAC and Stateless DHCP</vt:lpstr>
      <vt:lpstr>Dynamic Addressing for IPv6 GUAs Method 3: Stateful DHCPv6</vt:lpstr>
      <vt:lpstr>Dynamic Addressing for IPv6 GUAs EUI-64 Process vs. Randomly Generated</vt:lpstr>
      <vt:lpstr>Dynamic Addressing for IPv6 GUAs EUI-64 Process</vt:lpstr>
      <vt:lpstr>Dynamic Addressing for IPv6 GUAs Randomly Generated Interface IDs</vt:lpstr>
      <vt:lpstr>12.6 Dynamic Addressing for IPv6 LLAs</vt:lpstr>
      <vt:lpstr>Dynamic Addressing for IPv6 LLAs Dynamic LLAs</vt:lpstr>
      <vt:lpstr>Dynamic Addressing for IPv6 LLAs Dynamic LLAs on Windows</vt:lpstr>
      <vt:lpstr>12.7 IPv6 Multicast Addresses</vt:lpstr>
      <vt:lpstr>IPv6 Multicast Addresses Assigned IPv6 Multicast Addresses</vt:lpstr>
      <vt:lpstr>IPv6 Multicast Addresses Well-Known IPv6 Multicast Addresses</vt:lpstr>
      <vt:lpstr>IPv6 Multicast Addresses Solicited-Node IPv6 Multicast</vt:lpstr>
      <vt:lpstr>12.8 Subnet an IPv6 Network</vt:lpstr>
      <vt:lpstr>Subnet an IPv6 Network Subnet Using the Subnet ID</vt:lpstr>
      <vt:lpstr>Subnet an IPv6 Network IPv6 Subnetting Example</vt:lpstr>
      <vt:lpstr>Subnet an IPv6 Network IPv6 Subnet Allocation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Administrator</cp:lastModifiedBy>
  <cp:revision>403</cp:revision>
  <dcterms:created xsi:type="dcterms:W3CDTF">2019-10-18T06:21:22Z</dcterms:created>
  <dcterms:modified xsi:type="dcterms:W3CDTF">2026-05-06T08:07:50Z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